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7" r:id="rId5"/>
    <p:sldMasterId id="2147483723" r:id="rId6"/>
    <p:sldMasterId id="2147483739" r:id="rId7"/>
    <p:sldMasterId id="2147483753" r:id="rId8"/>
    <p:sldMasterId id="2147483767" r:id="rId9"/>
  </p:sldMasterIdLst>
  <p:notesMasterIdLst>
    <p:notesMasterId r:id="rId31"/>
  </p:notesMasterIdLst>
  <p:sldIdLst>
    <p:sldId id="273" r:id="rId10"/>
    <p:sldId id="316" r:id="rId11"/>
    <p:sldId id="292" r:id="rId12"/>
    <p:sldId id="299" r:id="rId13"/>
    <p:sldId id="293" r:id="rId14"/>
    <p:sldId id="304" r:id="rId15"/>
    <p:sldId id="303" r:id="rId16"/>
    <p:sldId id="274" r:id="rId17"/>
    <p:sldId id="275" r:id="rId18"/>
    <p:sldId id="298" r:id="rId19"/>
    <p:sldId id="300" r:id="rId20"/>
    <p:sldId id="313" r:id="rId21"/>
    <p:sldId id="311" r:id="rId22"/>
    <p:sldId id="301" r:id="rId23"/>
    <p:sldId id="314" r:id="rId24"/>
    <p:sldId id="302" r:id="rId25"/>
    <p:sldId id="287" r:id="rId26"/>
    <p:sldId id="310" r:id="rId27"/>
    <p:sldId id="312" r:id="rId28"/>
    <p:sldId id="309" r:id="rId29"/>
    <p:sldId id="315" r:id="rId30"/>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1F406-0F08-40EE-93BB-C9CF74F69910}" v="39" dt="2023-09-04T13:27:11.112"/>
    <p1510:client id="{BD4DF313-AF39-490A-B6BC-276DBBB23EB8}" v="68" dt="2023-09-04T11:29:06.549"/>
    <p1510:client id="{BDB07976-6344-475A-9D53-591E005D0474}" v="86" dt="2023-09-08T09:48:30.864"/>
    <p1510:client id="{FBDB76E6-FACD-492D-8468-6BCFF81734C6}" v="4" dt="2023-09-05T15:15:04.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o Jansen" userId="S::ijansen@lmc-vo.nl::97683b23-3a3a-4bdf-a8c8-43e2ca3860b6" providerId="AD" clId="Web-{FBDB76E6-FACD-492D-8468-6BCFF81734C6}"/>
    <pc:docChg chg="modSld">
      <pc:chgData name="Ivo Jansen" userId="S::ijansen@lmc-vo.nl::97683b23-3a3a-4bdf-a8c8-43e2ca3860b6" providerId="AD" clId="Web-{FBDB76E6-FACD-492D-8468-6BCFF81734C6}" dt="2023-09-05T15:15:04.879" v="3" actId="14100"/>
      <pc:docMkLst>
        <pc:docMk/>
      </pc:docMkLst>
      <pc:sldChg chg="modSp">
        <pc:chgData name="Ivo Jansen" userId="S::ijansen@lmc-vo.nl::97683b23-3a3a-4bdf-a8c8-43e2ca3860b6" providerId="AD" clId="Web-{FBDB76E6-FACD-492D-8468-6BCFF81734C6}" dt="2023-09-05T15:15:04.879" v="3" actId="14100"/>
        <pc:sldMkLst>
          <pc:docMk/>
          <pc:sldMk cId="1686814282" sldId="313"/>
        </pc:sldMkLst>
        <pc:spChg chg="mod">
          <ac:chgData name="Ivo Jansen" userId="S::ijansen@lmc-vo.nl::97683b23-3a3a-4bdf-a8c8-43e2ca3860b6" providerId="AD" clId="Web-{FBDB76E6-FACD-492D-8468-6BCFF81734C6}" dt="2023-09-05T15:15:04.879" v="3" actId="14100"/>
          <ac:spMkLst>
            <pc:docMk/>
            <pc:sldMk cId="1686814282" sldId="313"/>
            <ac:spMk id="3" creationId="{4259DEAA-FFFB-7A4D-9CF8-C655F6EF5D71}"/>
          </ac:spMkLst>
        </pc:spChg>
      </pc:sldChg>
    </pc:docChg>
  </pc:docChgLst>
  <pc:docChgLst>
    <pc:chgData name="Ivo Jansen" userId="S::ijansen@lmc-vo.nl::97683b23-3a3a-4bdf-a8c8-43e2ca3860b6" providerId="AD" clId="Web-{A808F100-0617-49F1-B511-03FEF20524F7}"/>
    <pc:docChg chg="modSld">
      <pc:chgData name="Ivo Jansen" userId="S::ijansen@lmc-vo.nl::97683b23-3a3a-4bdf-a8c8-43e2ca3860b6" providerId="AD" clId="Web-{A808F100-0617-49F1-B511-03FEF20524F7}" dt="2023-09-01T15:26:17.385" v="19" actId="20577"/>
      <pc:docMkLst>
        <pc:docMk/>
      </pc:docMkLst>
      <pc:sldChg chg="modSp">
        <pc:chgData name="Ivo Jansen" userId="S::ijansen@lmc-vo.nl::97683b23-3a3a-4bdf-a8c8-43e2ca3860b6" providerId="AD" clId="Web-{A808F100-0617-49F1-B511-03FEF20524F7}" dt="2023-09-01T15:26:17.385" v="19" actId="20577"/>
        <pc:sldMkLst>
          <pc:docMk/>
          <pc:sldMk cId="899726561" sldId="311"/>
        </pc:sldMkLst>
        <pc:spChg chg="mod">
          <ac:chgData name="Ivo Jansen" userId="S::ijansen@lmc-vo.nl::97683b23-3a3a-4bdf-a8c8-43e2ca3860b6" providerId="AD" clId="Web-{A808F100-0617-49F1-B511-03FEF20524F7}" dt="2023-09-01T15:26:17.385" v="19" actId="20577"/>
          <ac:spMkLst>
            <pc:docMk/>
            <pc:sldMk cId="899726561" sldId="311"/>
            <ac:spMk id="3" creationId="{00000000-0000-0000-0000-000000000000}"/>
          </ac:spMkLst>
        </pc:spChg>
      </pc:sldChg>
    </pc:docChg>
  </pc:docChgLst>
  <pc:docChgLst>
    <pc:chgData name="Ivo Jansen" userId="S::ijansen@lmc-vo.nl::97683b23-3a3a-4bdf-a8c8-43e2ca3860b6" providerId="AD" clId="Web-{99D1F406-0F08-40EE-93BB-C9CF74F69910}"/>
    <pc:docChg chg="modSld">
      <pc:chgData name="Ivo Jansen" userId="S::ijansen@lmc-vo.nl::97683b23-3a3a-4bdf-a8c8-43e2ca3860b6" providerId="AD" clId="Web-{99D1F406-0F08-40EE-93BB-C9CF74F69910}" dt="2023-09-04T13:27:10.690" v="37" actId="20577"/>
      <pc:docMkLst>
        <pc:docMk/>
      </pc:docMkLst>
      <pc:sldChg chg="modSp">
        <pc:chgData name="Ivo Jansen" userId="S::ijansen@lmc-vo.nl::97683b23-3a3a-4bdf-a8c8-43e2ca3860b6" providerId="AD" clId="Web-{99D1F406-0F08-40EE-93BB-C9CF74F69910}" dt="2023-09-04T13:27:10.690" v="37" actId="20577"/>
        <pc:sldMkLst>
          <pc:docMk/>
          <pc:sldMk cId="538856791" sldId="299"/>
        </pc:sldMkLst>
        <pc:spChg chg="mod">
          <ac:chgData name="Ivo Jansen" userId="S::ijansen@lmc-vo.nl::97683b23-3a3a-4bdf-a8c8-43e2ca3860b6" providerId="AD" clId="Web-{99D1F406-0F08-40EE-93BB-C9CF74F69910}" dt="2023-09-04T13:27:10.690" v="37" actId="20577"/>
          <ac:spMkLst>
            <pc:docMk/>
            <pc:sldMk cId="538856791" sldId="299"/>
            <ac:spMk id="3" creationId="{00000000-0000-0000-0000-000000000000}"/>
          </ac:spMkLst>
        </pc:spChg>
      </pc:sldChg>
      <pc:sldChg chg="modSp">
        <pc:chgData name="Ivo Jansen" userId="S::ijansen@lmc-vo.nl::97683b23-3a3a-4bdf-a8c8-43e2ca3860b6" providerId="AD" clId="Web-{99D1F406-0F08-40EE-93BB-C9CF74F69910}" dt="2023-09-04T09:51:40.579" v="31" actId="20577"/>
        <pc:sldMkLst>
          <pc:docMk/>
          <pc:sldMk cId="2005433073" sldId="300"/>
        </pc:sldMkLst>
        <pc:spChg chg="mod">
          <ac:chgData name="Ivo Jansen" userId="S::ijansen@lmc-vo.nl::97683b23-3a3a-4bdf-a8c8-43e2ca3860b6" providerId="AD" clId="Web-{99D1F406-0F08-40EE-93BB-C9CF74F69910}" dt="2023-09-04T09:51:40.579" v="31" actId="20577"/>
          <ac:spMkLst>
            <pc:docMk/>
            <pc:sldMk cId="2005433073" sldId="300"/>
            <ac:spMk id="3" creationId="{00000000-0000-0000-0000-000000000000}"/>
          </ac:spMkLst>
        </pc:spChg>
      </pc:sldChg>
    </pc:docChg>
  </pc:docChgLst>
  <pc:docChgLst>
    <pc:chgData name="Hilmi Dalama" userId="24e698dc-f200-4c50-987a-8778c722ca75" providerId="ADAL" clId="{BD4DF313-AF39-490A-B6BC-276DBBB23EB8}"/>
    <pc:docChg chg="custSel modSld">
      <pc:chgData name="Hilmi Dalama" userId="24e698dc-f200-4c50-987a-8778c722ca75" providerId="ADAL" clId="{BD4DF313-AF39-490A-B6BC-276DBBB23EB8}" dt="2023-09-04T11:29:06.549" v="182" actId="20577"/>
      <pc:docMkLst>
        <pc:docMk/>
      </pc:docMkLst>
      <pc:sldChg chg="modSp mod">
        <pc:chgData name="Hilmi Dalama" userId="24e698dc-f200-4c50-987a-8778c722ca75" providerId="ADAL" clId="{BD4DF313-AF39-490A-B6BC-276DBBB23EB8}" dt="2023-09-04T11:23:54.165" v="123" actId="14100"/>
        <pc:sldMkLst>
          <pc:docMk/>
          <pc:sldMk cId="69076077" sldId="274"/>
        </pc:sldMkLst>
        <pc:graphicFrameChg chg="mod">
          <ac:chgData name="Hilmi Dalama" userId="24e698dc-f200-4c50-987a-8778c722ca75" providerId="ADAL" clId="{BD4DF313-AF39-490A-B6BC-276DBBB23EB8}" dt="2023-09-04T11:23:54.165" v="123" actId="14100"/>
          <ac:graphicFrameMkLst>
            <pc:docMk/>
            <pc:sldMk cId="69076077" sldId="274"/>
            <ac:graphicFrameMk id="3" creationId="{00000000-0000-0000-0000-000000000000}"/>
          </ac:graphicFrameMkLst>
        </pc:graphicFrameChg>
      </pc:sldChg>
      <pc:sldChg chg="modSp mod">
        <pc:chgData name="Hilmi Dalama" userId="24e698dc-f200-4c50-987a-8778c722ca75" providerId="ADAL" clId="{BD4DF313-AF39-490A-B6BC-276DBBB23EB8}" dt="2023-09-04T11:22:14.923" v="112" actId="20577"/>
        <pc:sldMkLst>
          <pc:docMk/>
          <pc:sldMk cId="2281076268" sldId="292"/>
        </pc:sldMkLst>
        <pc:spChg chg="mod">
          <ac:chgData name="Hilmi Dalama" userId="24e698dc-f200-4c50-987a-8778c722ca75" providerId="ADAL" clId="{BD4DF313-AF39-490A-B6BC-276DBBB23EB8}" dt="2023-09-04T11:22:14.923" v="112" actId="20577"/>
          <ac:spMkLst>
            <pc:docMk/>
            <pc:sldMk cId="2281076268" sldId="292"/>
            <ac:spMk id="2" creationId="{4EEFC479-8AF3-FD45-8CB5-10F99902A202}"/>
          </ac:spMkLst>
        </pc:spChg>
      </pc:sldChg>
      <pc:sldChg chg="modSp mod">
        <pc:chgData name="Hilmi Dalama" userId="24e698dc-f200-4c50-987a-8778c722ca75" providerId="ADAL" clId="{BD4DF313-AF39-490A-B6BC-276DBBB23EB8}" dt="2023-09-04T11:23:20.680" v="115" actId="14100"/>
        <pc:sldMkLst>
          <pc:docMk/>
          <pc:sldMk cId="1554363590" sldId="303"/>
        </pc:sldMkLst>
        <pc:picChg chg="mod">
          <ac:chgData name="Hilmi Dalama" userId="24e698dc-f200-4c50-987a-8778c722ca75" providerId="ADAL" clId="{BD4DF313-AF39-490A-B6BC-276DBBB23EB8}" dt="2023-09-04T11:23:20.680" v="115" actId="14100"/>
          <ac:picMkLst>
            <pc:docMk/>
            <pc:sldMk cId="1554363590" sldId="303"/>
            <ac:picMk id="3" creationId="{00000000-0000-0000-0000-000000000000}"/>
          </ac:picMkLst>
        </pc:picChg>
      </pc:sldChg>
      <pc:sldChg chg="delSp modSp mod">
        <pc:chgData name="Hilmi Dalama" userId="24e698dc-f200-4c50-987a-8778c722ca75" providerId="ADAL" clId="{BD4DF313-AF39-490A-B6BC-276DBBB23EB8}" dt="2023-09-04T11:29:06.549" v="182" actId="20577"/>
        <pc:sldMkLst>
          <pc:docMk/>
          <pc:sldMk cId="899726561" sldId="311"/>
        </pc:sldMkLst>
        <pc:spChg chg="mod">
          <ac:chgData name="Hilmi Dalama" userId="24e698dc-f200-4c50-987a-8778c722ca75" providerId="ADAL" clId="{BD4DF313-AF39-490A-B6BC-276DBBB23EB8}" dt="2023-09-04T11:29:06.549" v="182" actId="20577"/>
          <ac:spMkLst>
            <pc:docMk/>
            <pc:sldMk cId="899726561" sldId="311"/>
            <ac:spMk id="3" creationId="{00000000-0000-0000-0000-000000000000}"/>
          </ac:spMkLst>
        </pc:spChg>
        <pc:spChg chg="mod">
          <ac:chgData name="Hilmi Dalama" userId="24e698dc-f200-4c50-987a-8778c722ca75" providerId="ADAL" clId="{BD4DF313-AF39-490A-B6BC-276DBBB23EB8}" dt="2023-09-04T11:26:48.892" v="149" actId="20577"/>
          <ac:spMkLst>
            <pc:docMk/>
            <pc:sldMk cId="899726561" sldId="311"/>
            <ac:spMk id="7" creationId="{00000000-0000-0000-0000-000000000000}"/>
          </ac:spMkLst>
        </pc:spChg>
        <pc:picChg chg="del">
          <ac:chgData name="Hilmi Dalama" userId="24e698dc-f200-4c50-987a-8778c722ca75" providerId="ADAL" clId="{BD4DF313-AF39-490A-B6BC-276DBBB23EB8}" dt="2023-09-04T11:27:01.988" v="154" actId="478"/>
          <ac:picMkLst>
            <pc:docMk/>
            <pc:sldMk cId="899726561" sldId="311"/>
            <ac:picMk id="5" creationId="{24B949EF-CE2E-5349-9555-ABCCB558BC75}"/>
          </ac:picMkLst>
        </pc:picChg>
        <pc:picChg chg="mod">
          <ac:chgData name="Hilmi Dalama" userId="24e698dc-f200-4c50-987a-8778c722ca75" providerId="ADAL" clId="{BD4DF313-AF39-490A-B6BC-276DBBB23EB8}" dt="2023-09-04T11:27:08.693" v="156" actId="1076"/>
          <ac:picMkLst>
            <pc:docMk/>
            <pc:sldMk cId="899726561" sldId="311"/>
            <ac:picMk id="6" creationId="{1E6E0F01-3820-314B-875C-57E5DB9D7C23}"/>
          </ac:picMkLst>
        </pc:picChg>
      </pc:sldChg>
      <pc:sldChg chg="modSp mod">
        <pc:chgData name="Hilmi Dalama" userId="24e698dc-f200-4c50-987a-8778c722ca75" providerId="ADAL" clId="{BD4DF313-AF39-490A-B6BC-276DBBB23EB8}" dt="2023-09-04T11:25:05.576" v="128" actId="403"/>
        <pc:sldMkLst>
          <pc:docMk/>
          <pc:sldMk cId="1686814282" sldId="313"/>
        </pc:sldMkLst>
        <pc:spChg chg="mod">
          <ac:chgData name="Hilmi Dalama" userId="24e698dc-f200-4c50-987a-8778c722ca75" providerId="ADAL" clId="{BD4DF313-AF39-490A-B6BC-276DBBB23EB8}" dt="2023-09-04T11:25:05.576" v="128" actId="403"/>
          <ac:spMkLst>
            <pc:docMk/>
            <pc:sldMk cId="1686814282" sldId="313"/>
            <ac:spMk id="3" creationId="{4259DEAA-FFFB-7A4D-9CF8-C655F6EF5D71}"/>
          </ac:spMkLst>
        </pc:spChg>
      </pc:sldChg>
    </pc:docChg>
  </pc:docChgLst>
  <pc:docChgLst>
    <pc:chgData name="Ivo Jansen" userId="S::ijansen@lmc-vo.nl::97683b23-3a3a-4bdf-a8c8-43e2ca3860b6" providerId="AD" clId="Web-{BDB07976-6344-475A-9D53-591E005D0474}"/>
    <pc:docChg chg="modSld">
      <pc:chgData name="Ivo Jansen" userId="S::ijansen@lmc-vo.nl::97683b23-3a3a-4bdf-a8c8-43e2ca3860b6" providerId="AD" clId="Web-{BDB07976-6344-475A-9D53-591E005D0474}" dt="2023-09-08T09:48:26.161" v="83" actId="20577"/>
      <pc:docMkLst>
        <pc:docMk/>
      </pc:docMkLst>
      <pc:sldChg chg="modSp">
        <pc:chgData name="Ivo Jansen" userId="S::ijansen@lmc-vo.nl::97683b23-3a3a-4bdf-a8c8-43e2ca3860b6" providerId="AD" clId="Web-{BDB07976-6344-475A-9D53-591E005D0474}" dt="2023-09-08T09:48:26.161" v="83" actId="20577"/>
        <pc:sldMkLst>
          <pc:docMk/>
          <pc:sldMk cId="2281076268" sldId="292"/>
        </pc:sldMkLst>
        <pc:spChg chg="mod">
          <ac:chgData name="Ivo Jansen" userId="S::ijansen@lmc-vo.nl::97683b23-3a3a-4bdf-a8c8-43e2ca3860b6" providerId="AD" clId="Web-{BDB07976-6344-475A-9D53-591E005D0474}" dt="2023-09-08T09:48:26.161" v="83" actId="20577"/>
          <ac:spMkLst>
            <pc:docMk/>
            <pc:sldMk cId="2281076268" sldId="292"/>
            <ac:spMk id="2" creationId="{4EEFC479-8AF3-FD45-8CB5-10F99902A2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8F6F0-07F0-488A-A2D5-98B9EFDF0704}" type="datetimeFigureOut">
              <a:rPr lang="nl-NL" smtClean="0"/>
              <a:t>8-9-2023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5416F-1A3F-4FB2-B7BB-517A59725EC2}" type="slidenum">
              <a:rPr lang="nl-NL" smtClean="0"/>
              <a:t>‹nr.›</a:t>
            </a:fld>
            <a:endParaRPr lang="nl-NL"/>
          </a:p>
        </p:txBody>
      </p:sp>
    </p:spTree>
    <p:extLst>
      <p:ext uri="{BB962C8B-B14F-4D97-AF65-F5344CB8AC3E}">
        <p14:creationId xmlns:p14="http://schemas.microsoft.com/office/powerpoint/2010/main" val="119709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Benoem nogmaals SVH</a:t>
            </a:r>
          </a:p>
          <a:p>
            <a:r>
              <a:rPr lang="nl-NL"/>
              <a:t>Geef aan dat na de start van de profielen de </a:t>
            </a:r>
            <a:r>
              <a:rPr lang="nl-NL" err="1"/>
              <a:t>HWKs</a:t>
            </a:r>
            <a:r>
              <a:rPr lang="nl-NL"/>
              <a:t> op</a:t>
            </a:r>
            <a:r>
              <a:rPr lang="nl-NL" baseline="0"/>
              <a:t> bepaalde dagen geclusterd zullen worden net als vorig jaar. Leerling kan dot zien in persoonlijke rooster. </a:t>
            </a:r>
            <a:endParaRPr lang="nl-NL"/>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10</a:t>
            </a:fld>
            <a:endParaRPr lang="nl-NL"/>
          </a:p>
        </p:txBody>
      </p:sp>
    </p:spTree>
    <p:extLst>
      <p:ext uri="{BB962C8B-B14F-4D97-AF65-F5344CB8AC3E}">
        <p14:creationId xmlns:p14="http://schemas.microsoft.com/office/powerpoint/2010/main" val="15244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Motivatie</a:t>
            </a:r>
            <a:r>
              <a:rPr lang="nl-NL" baseline="0"/>
              <a:t> systeem van de kaarten uitleggen</a:t>
            </a:r>
            <a:endParaRPr lang="nl-NL"/>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11</a:t>
            </a:fld>
            <a:endParaRPr lang="nl-NL"/>
          </a:p>
        </p:txBody>
      </p:sp>
    </p:spTree>
    <p:extLst>
      <p:ext uri="{BB962C8B-B14F-4D97-AF65-F5344CB8AC3E}">
        <p14:creationId xmlns:p14="http://schemas.microsoft.com/office/powerpoint/2010/main" val="178559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a:t>Bibi: even de goede</a:t>
            </a:r>
            <a:r>
              <a:rPr lang="nl-NL" sz="1200" b="1" baseline="0"/>
              <a:t> normering havo er inzetten. Deze is verouderd. </a:t>
            </a:r>
          </a:p>
          <a:p>
            <a:pPr lvl="0"/>
            <a:r>
              <a:rPr lang="nl-NL" sz="1200" b="1" err="1"/>
              <a:t>Havokansklas</a:t>
            </a:r>
            <a:r>
              <a:rPr lang="nl-NL" sz="1200" b="1"/>
              <a:t>: </a:t>
            </a:r>
          </a:p>
          <a:p>
            <a:pPr lvl="0"/>
            <a:r>
              <a:rPr lang="nl-NL" sz="1200" b="1"/>
              <a:t>Bevordering naar 3 havo. Minimaal een 6,8 gemiddeld, berekend over alle vakken. </a:t>
            </a:r>
            <a:r>
              <a:rPr lang="en-GB" sz="1200" b="1"/>
              <a:t>En </a:t>
            </a:r>
            <a:r>
              <a:rPr lang="nl-NL" sz="1200" b="1"/>
              <a:t>geen onvoldoendes op de cijferlijst.</a:t>
            </a:r>
          </a:p>
          <a:p>
            <a:pPr lvl="0"/>
            <a:r>
              <a:rPr lang="nl-NL" sz="1200" b="1">
                <a:solidFill>
                  <a:srgbClr val="FF0000"/>
                </a:solidFill>
              </a:rPr>
              <a:t> </a:t>
            </a:r>
            <a:r>
              <a:rPr lang="nl-NL" sz="1200" b="1"/>
              <a:t>De leerlingen worden getoetst op mavo/havo niveau en hebben maar 1 cijferlijst. </a:t>
            </a:r>
            <a:endParaRPr lang="en-GB" sz="1200" b="1"/>
          </a:p>
          <a:p>
            <a:endParaRPr lang="nl-NL"/>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13</a:t>
            </a:fld>
            <a:endParaRPr lang="nl-NL"/>
          </a:p>
        </p:txBody>
      </p:sp>
    </p:spTree>
    <p:extLst>
      <p:ext uri="{BB962C8B-B14F-4D97-AF65-F5344CB8AC3E}">
        <p14:creationId xmlns:p14="http://schemas.microsoft.com/office/powerpoint/2010/main" val="306452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Procedure uitleggen. Ouders erop wijzen dat ze er ook opletten dat de leerling inhaalt.</a:t>
            </a:r>
            <a:r>
              <a:rPr lang="nl-NL" baseline="0"/>
              <a:t> </a:t>
            </a:r>
          </a:p>
          <a:p>
            <a:r>
              <a:rPr lang="nl-NL" baseline="0"/>
              <a:t>Bij lange ziekte en veel inhaalwerk hulp vragen met inplannen. </a:t>
            </a:r>
            <a:endParaRPr lang="nl-NL"/>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14</a:t>
            </a:fld>
            <a:endParaRPr lang="nl-NL"/>
          </a:p>
        </p:txBody>
      </p:sp>
    </p:spTree>
    <p:extLst>
      <p:ext uri="{BB962C8B-B14F-4D97-AF65-F5344CB8AC3E}">
        <p14:creationId xmlns:p14="http://schemas.microsoft.com/office/powerpoint/2010/main" val="2830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Magister: vraag of ouders de codes hebben. Zo niet zorg</a:t>
            </a:r>
            <a:r>
              <a:rPr lang="nl-NL" baseline="0"/>
              <a:t> voor kopie codes van je klas. En geef de ouders dat. </a:t>
            </a:r>
          </a:p>
          <a:p>
            <a:r>
              <a:rPr lang="nl-NL" baseline="0"/>
              <a:t>Leg uit wat ze in magister kunnen vinden en hoe de aanwezigheid werkt.</a:t>
            </a:r>
          </a:p>
          <a:p>
            <a:r>
              <a:rPr lang="nl-NL" baseline="0"/>
              <a:t>Benoem 3x VW in magister komt er een interne schorsing</a:t>
            </a:r>
          </a:p>
          <a:p>
            <a:r>
              <a:rPr lang="nl-NL" baseline="0"/>
              <a:t>Te vaak te laat wordt ook gemeld bij leerplicht.</a:t>
            </a:r>
            <a:endParaRPr lang="nl-NL"/>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16</a:t>
            </a:fld>
            <a:endParaRPr lang="nl-NL"/>
          </a:p>
        </p:txBody>
      </p:sp>
    </p:spTree>
    <p:extLst>
      <p:ext uri="{BB962C8B-B14F-4D97-AF65-F5344CB8AC3E}">
        <p14:creationId xmlns:p14="http://schemas.microsoft.com/office/powerpoint/2010/main" val="365039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nl-NL">
                <a:latin typeface="Calibri" charset="0"/>
                <a:ea typeface="ＭＳ Ｐゴシック" charset="0"/>
              </a:rPr>
              <a:t>Graag ook weer beter melden.</a:t>
            </a:r>
          </a:p>
          <a:p>
            <a:pPr eaLnBrk="1" hangingPunct="1">
              <a:spcBef>
                <a:spcPct val="0"/>
              </a:spcBef>
            </a:pPr>
            <a:r>
              <a:rPr lang="nl-NL">
                <a:latin typeface="Calibri" charset="0"/>
                <a:ea typeface="ＭＳ Ｐゴシック" charset="0"/>
              </a:rPr>
              <a:t>Ouder de leerling eraan laten herinneren dat er gemist werk ingehaald moet worden en er hiervoor een afspraak gemaakt wordt. Begeleiding van ouder gewenst.</a:t>
            </a:r>
          </a:p>
        </p:txBody>
      </p:sp>
      <p:sp>
        <p:nvSpPr>
          <p:cNvPr id="32772"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FB65DE-BC30-6746-ACFD-F28ECADDC58F}" type="slidenum">
              <a:rPr lang="nl-NL" sz="1200"/>
              <a:pPr eaLnBrk="1" hangingPunct="1"/>
              <a:t>20</a:t>
            </a:fld>
            <a:endParaRPr lang="nl-NL" sz="1200"/>
          </a:p>
        </p:txBody>
      </p:sp>
    </p:spTree>
    <p:extLst>
      <p:ext uri="{BB962C8B-B14F-4D97-AF65-F5344CB8AC3E}">
        <p14:creationId xmlns:p14="http://schemas.microsoft.com/office/powerpoint/2010/main" val="1562213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a:t>Klik voor een titel</a:t>
            </a:r>
            <a:endParaRPr lang="en-US"/>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40224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18149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42919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265828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ge pagi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8-9-2023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3042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0" y="0"/>
            <a:ext cx="9144000" cy="51435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129708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Titelstijl van model bewerken</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nl-NL"/>
              <a:t>Klik om de tekststijl van het model te bewerken</a:t>
            </a:r>
          </a:p>
        </p:txBody>
      </p:sp>
      <p:sp>
        <p:nvSpPr>
          <p:cNvPr id="4" name="Content Placeholder 3"/>
          <p:cNvSpPr>
            <a:spLocks noGrp="1"/>
          </p:cNvSpPr>
          <p:nvPr>
            <p:ph sz="half" idx="2"/>
          </p:nvPr>
        </p:nvSpPr>
        <p:spPr>
          <a:xfrm>
            <a:off x="819150" y="1276386"/>
            <a:ext cx="3200400" cy="233172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nl-NL"/>
              <a:t>Klik om de tekststijl van het model te bewerken</a:t>
            </a:r>
          </a:p>
        </p:txBody>
      </p:sp>
      <p:sp>
        <p:nvSpPr>
          <p:cNvPr id="6" name="Content Placeholder 5"/>
          <p:cNvSpPr>
            <a:spLocks noGrp="1"/>
          </p:cNvSpPr>
          <p:nvPr>
            <p:ph sz="quarter" idx="4"/>
          </p:nvPr>
        </p:nvSpPr>
        <p:spPr>
          <a:xfrm>
            <a:off x="4700016" y="1276386"/>
            <a:ext cx="3200400" cy="233172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ECFF242-AE36-6246-8D02-474C22F8D430}" type="datetimeFigureOut">
              <a:rPr lang="nl-NL" smtClean="0"/>
              <a:pPr/>
              <a:t>8-9-2023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CCF4F2E-D0C1-4640-B372-BF794E7C5EA3}" type="slidenum">
              <a:rPr lang="nl-NL" smtClean="0"/>
              <a:pPr/>
              <a:t>‹nr.›</a:t>
            </a:fld>
            <a:endParaRPr lang="nl-NL"/>
          </a:p>
        </p:txBody>
      </p:sp>
    </p:spTree>
    <p:extLst>
      <p:ext uri="{BB962C8B-B14F-4D97-AF65-F5344CB8AC3E}">
        <p14:creationId xmlns:p14="http://schemas.microsoft.com/office/powerpoint/2010/main" val="38451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a:t>Klik voor een titel</a:t>
            </a:r>
            <a:endParaRPr lang="en-US"/>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25013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21980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9671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79030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376152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43950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196921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300662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504186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8544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59895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372855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371020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244638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a:t>Klik voor een titel</a:t>
            </a:r>
            <a:endParaRPr lang="en-US"/>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2867196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686770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4005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14636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389854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115206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1755150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30627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627771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32992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1247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103659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964658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1999766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a:t>Klik voor een titel</a:t>
            </a:r>
            <a:endParaRPr lang="en-US"/>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949787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909428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08205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265307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584246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2276154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94583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222768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810880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63953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561443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551320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408480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1912368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a:t>Klik voor een titel</a:t>
            </a:r>
            <a:endParaRPr lang="en-US"/>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231176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0714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60547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9697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430612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694840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689158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3444654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057027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379613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458777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738429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38234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3998318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a:t>Klik voor een titel</a:t>
            </a:r>
            <a:endParaRPr lang="en-US"/>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124451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69235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9143765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42868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a:t>Klik om stijl te bewerken</a:t>
            </a:r>
            <a:endParaRPr lang="en-US"/>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853144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5655178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a:t>Klik voor een titel</a:t>
            </a:r>
            <a:endParaRPr lang="en-US"/>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3913386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Tree>
    <p:extLst>
      <p:ext uri="{BB962C8B-B14F-4D97-AF65-F5344CB8AC3E}">
        <p14:creationId xmlns:p14="http://schemas.microsoft.com/office/powerpoint/2010/main" val="16347406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898741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636656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571463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a:t>Klik op het icoon om grafiek toe te voegen</a:t>
            </a:r>
            <a:endParaRPr lang="en-US"/>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72246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a:t>Klik voor een titel</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555999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758418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769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8-9-2023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94613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8-9-2023</a:t>
            </a:fld>
            <a:endParaRPr lang="nl-NL"/>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lgn="l"/>
              <a:t>‹nr.›</a:t>
            </a:fld>
            <a:endParaRPr lang="nl-NL"/>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8"/>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706" r:id="rId4"/>
    <p:sldLayoutId id="2147483697" r:id="rId5"/>
    <p:sldLayoutId id="2147483690" r:id="rId6"/>
    <p:sldLayoutId id="2147483691" r:id="rId7"/>
    <p:sldLayoutId id="2147483696" r:id="rId8"/>
    <p:sldLayoutId id="2147483698" r:id="rId9"/>
    <p:sldLayoutId id="2147483700" r:id="rId10"/>
    <p:sldLayoutId id="2147483699" r:id="rId11"/>
    <p:sldLayoutId id="2147483704" r:id="rId12"/>
    <p:sldLayoutId id="2147483705" r:id="rId13"/>
    <p:sldLayoutId id="2147483694" r:id="rId14"/>
    <p:sldLayoutId id="2147483693" r:id="rId15"/>
    <p:sldLayoutId id="2147483781" r:id="rId16"/>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8-9-2023</a:t>
            </a:fld>
            <a:endParaRPr lang="nl-NL"/>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lgn="l"/>
              <a:t>‹nr.›</a:t>
            </a:fld>
            <a:endParaRPr lang="nl-NL"/>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3696814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8-9-2023</a:t>
            </a:fld>
            <a:endParaRPr lang="nl-NL"/>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lgn="l"/>
              <a:t>‹nr.›</a:t>
            </a:fld>
            <a:endParaRPr lang="nl-NL"/>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14788101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8-9-2023</a:t>
            </a:fld>
            <a:endParaRPr lang="nl-NL"/>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lgn="l"/>
              <a:t>‹nr.›</a:t>
            </a:fld>
            <a:endParaRPr lang="nl-NL"/>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37478686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8-9-2023</a:t>
            </a:fld>
            <a:endParaRPr lang="nl-NL"/>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lgn="l"/>
              <a:t>‹nr.›</a:t>
            </a:fld>
            <a:endParaRPr lang="nl-NL"/>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61675333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8-9-2023</a:t>
            </a:fld>
            <a:endParaRPr lang="nl-NL"/>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lgn="l"/>
              <a:t>‹nr.›</a:t>
            </a:fld>
            <a:endParaRPr lang="nl-NL"/>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37824093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cschelfhout@roncallimavo.nl" TargetMode="External"/><Relationship Id="rId7" Type="http://schemas.openxmlformats.org/officeDocument/2006/relationships/hyperlink" Target="mailto:ijansen@roncallimavo.nl" TargetMode="External"/><Relationship Id="rId2" Type="http://schemas.openxmlformats.org/officeDocument/2006/relationships/hyperlink" Target="mailto:bstoffels@roncallimavo.nl" TargetMode="External"/><Relationship Id="rId1" Type="http://schemas.openxmlformats.org/officeDocument/2006/relationships/slideLayout" Target="../slideLayouts/slideLayout57.xml"/><Relationship Id="rId6" Type="http://schemas.openxmlformats.org/officeDocument/2006/relationships/hyperlink" Target="mailto:hdalama@roncallimavo.nl" TargetMode="External"/><Relationship Id="rId5" Type="http://schemas.openxmlformats.org/officeDocument/2006/relationships/hyperlink" Target="mailto:adeveen@roncallimavo.nl" TargetMode="External"/><Relationship Id="rId4" Type="http://schemas.openxmlformats.org/officeDocument/2006/relationships/hyperlink" Target="mailto:cdebruijn@roncallimavo.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992C-CD6C-3A4D-8A20-CB342D0CB5B5}"/>
              </a:ext>
            </a:extLst>
          </p:cNvPr>
          <p:cNvSpPr>
            <a:spLocks noGrp="1"/>
          </p:cNvSpPr>
          <p:nvPr>
            <p:ph type="ctrTitle"/>
          </p:nvPr>
        </p:nvSpPr>
        <p:spPr/>
        <p:txBody>
          <a:bodyPr/>
          <a:lstStyle/>
          <a:p>
            <a:r>
              <a:rPr lang="nl-NL" sz="2800"/>
              <a:t>Voorlichtingsavond klas 3 </a:t>
            </a:r>
          </a:p>
        </p:txBody>
      </p:sp>
    </p:spTree>
    <p:extLst>
      <p:ext uri="{BB962C8B-B14F-4D97-AF65-F5344CB8AC3E}">
        <p14:creationId xmlns:p14="http://schemas.microsoft.com/office/powerpoint/2010/main" val="16607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sz="half" idx="2"/>
          </p:nvPr>
        </p:nvSpPr>
        <p:spPr>
          <a:xfrm>
            <a:off x="4666111" y="870200"/>
            <a:ext cx="3030141" cy="1494673"/>
          </a:xfrm>
        </p:spPr>
        <p:txBody>
          <a:bodyPr>
            <a:normAutofit/>
          </a:bodyPr>
          <a:lstStyle/>
          <a:p>
            <a:pPr marL="0" indent="0">
              <a:buNone/>
            </a:pPr>
            <a:r>
              <a:rPr lang="nl-NL" sz="2400">
                <a:solidFill>
                  <a:schemeClr val="accent2">
                    <a:lumMod val="75000"/>
                  </a:schemeClr>
                </a:solidFill>
              </a:rPr>
              <a:t>MUSU </a:t>
            </a:r>
          </a:p>
          <a:p>
            <a:pPr marL="0" indent="0">
              <a:buNone/>
            </a:pPr>
            <a:endParaRPr lang="nl-NL" sz="2400">
              <a:solidFill>
                <a:schemeClr val="accent2">
                  <a:lumMod val="75000"/>
                </a:schemeClr>
              </a:solidFill>
            </a:endParaRPr>
          </a:p>
          <a:p>
            <a:pPr>
              <a:buFont typeface="Arial"/>
              <a:buChar char="•"/>
            </a:pPr>
            <a:r>
              <a:rPr lang="nl-NL" sz="1600"/>
              <a:t>Verplicht elke week bij de mentor</a:t>
            </a:r>
          </a:p>
          <a:p>
            <a:pPr>
              <a:buFont typeface="Arial"/>
              <a:buChar char="•"/>
            </a:pPr>
            <a:endParaRPr lang="nl-NL" sz="9600"/>
          </a:p>
          <a:p>
            <a:pPr>
              <a:buFont typeface="Arial"/>
              <a:buChar char="•"/>
            </a:pPr>
            <a:endParaRPr lang="nl-NL" sz="4900"/>
          </a:p>
          <a:p>
            <a:pPr>
              <a:buFont typeface="Arial"/>
              <a:buChar char="•"/>
            </a:pPr>
            <a:endParaRPr lang="nl-NL">
              <a:solidFill>
                <a:schemeClr val="accent2"/>
              </a:solidFill>
            </a:endParaRPr>
          </a:p>
          <a:p>
            <a:pPr marL="0" indent="0">
              <a:buNone/>
            </a:pPr>
            <a:endParaRPr lang="nl-NL">
              <a:solidFill>
                <a:schemeClr val="accent2"/>
              </a:solidFill>
            </a:endParaRPr>
          </a:p>
        </p:txBody>
      </p:sp>
      <p:sp>
        <p:nvSpPr>
          <p:cNvPr id="4" name="Tijdelijke aanduiding voor tekst 3"/>
          <p:cNvSpPr>
            <a:spLocks noGrp="1"/>
          </p:cNvSpPr>
          <p:nvPr>
            <p:ph type="body" sz="quarter" idx="3"/>
          </p:nvPr>
        </p:nvSpPr>
        <p:spPr>
          <a:xfrm>
            <a:off x="1002404" y="687533"/>
            <a:ext cx="3031331" cy="479822"/>
          </a:xfrm>
        </p:spPr>
        <p:txBody>
          <a:bodyPr>
            <a:normAutofit/>
          </a:bodyPr>
          <a:lstStyle/>
          <a:p>
            <a:r>
              <a:rPr lang="nl-NL" sz="2400">
                <a:solidFill>
                  <a:schemeClr val="accent2">
                    <a:lumMod val="75000"/>
                  </a:schemeClr>
                </a:solidFill>
              </a:rPr>
              <a:t>KWT</a:t>
            </a:r>
          </a:p>
        </p:txBody>
      </p:sp>
      <p:sp>
        <p:nvSpPr>
          <p:cNvPr id="3" name="Tijdelijke aanduiding voor inhoud 2"/>
          <p:cNvSpPr>
            <a:spLocks noGrp="1"/>
          </p:cNvSpPr>
          <p:nvPr>
            <p:ph sz="quarter" idx="4"/>
          </p:nvPr>
        </p:nvSpPr>
        <p:spPr>
          <a:xfrm>
            <a:off x="1002404" y="1367986"/>
            <a:ext cx="3031331" cy="2963466"/>
          </a:xfrm>
        </p:spPr>
        <p:txBody>
          <a:bodyPr>
            <a:normAutofit/>
          </a:bodyPr>
          <a:lstStyle/>
          <a:p>
            <a:pPr>
              <a:lnSpc>
                <a:spcPct val="90000"/>
              </a:lnSpc>
              <a:buFont typeface="Arial"/>
              <a:buChar char="•"/>
            </a:pPr>
            <a:r>
              <a:rPr lang="nl-NL" sz="1600">
                <a:ea typeface="ＭＳ Ｐゴシック" charset="-128"/>
              </a:rPr>
              <a:t>Vijf KWT-uren per week </a:t>
            </a:r>
            <a:r>
              <a:rPr lang="nl-NL" sz="1600" u="sng">
                <a:ea typeface="ＭＳ Ｐゴシック" charset="-128"/>
              </a:rPr>
              <a:t>verplicht.</a:t>
            </a:r>
            <a:r>
              <a:rPr lang="nl-NL" sz="1600">
                <a:ea typeface="ＭＳ Ｐゴシック" charset="-128"/>
              </a:rPr>
              <a:t> </a:t>
            </a:r>
          </a:p>
          <a:p>
            <a:pPr marL="0" indent="0">
              <a:lnSpc>
                <a:spcPct val="90000"/>
              </a:lnSpc>
              <a:buNone/>
            </a:pPr>
            <a:endParaRPr lang="nl-NL" sz="1600">
              <a:ea typeface="ＭＳ Ｐゴシック" charset="-128"/>
            </a:endParaRPr>
          </a:p>
          <a:p>
            <a:pPr>
              <a:lnSpc>
                <a:spcPct val="90000"/>
              </a:lnSpc>
              <a:buFont typeface="Arial"/>
              <a:buChar char="•"/>
            </a:pPr>
            <a:r>
              <a:rPr lang="nl-NL" sz="1600">
                <a:ea typeface="ＭＳ Ｐゴシック" charset="-128"/>
              </a:rPr>
              <a:t>Digitaal inschrijven via magister </a:t>
            </a:r>
            <a:br>
              <a:rPr lang="nl-NL" sz="1600">
                <a:ea typeface="ＭＳ Ｐゴシック" charset="-128"/>
              </a:rPr>
            </a:br>
            <a:r>
              <a:rPr lang="nl-NL" sz="1600">
                <a:ea typeface="ＭＳ Ｐゴシック" charset="-128"/>
              </a:rPr>
              <a:t>(vooruit plannen kan 2 weken van te voren). </a:t>
            </a:r>
          </a:p>
          <a:p>
            <a:pPr marL="0" indent="0">
              <a:lnSpc>
                <a:spcPct val="90000"/>
              </a:lnSpc>
              <a:buNone/>
            </a:pPr>
            <a:endParaRPr lang="nl-NL" sz="1600">
              <a:ea typeface="ＭＳ Ｐゴシック" charset="-128"/>
            </a:endParaRPr>
          </a:p>
          <a:p>
            <a:pPr>
              <a:lnSpc>
                <a:spcPct val="90000"/>
              </a:lnSpc>
              <a:buFont typeface="Arial"/>
              <a:buChar char="•"/>
            </a:pPr>
            <a:r>
              <a:rPr lang="nl-NL" sz="1600">
                <a:ea typeface="ＭＳ Ｐゴシック" charset="-128"/>
              </a:rPr>
              <a:t>Bij een tekort aan KWT wordt er contact met thuis opgenomen.</a:t>
            </a:r>
          </a:p>
          <a:p>
            <a:pPr>
              <a:lnSpc>
                <a:spcPct val="90000"/>
              </a:lnSpc>
              <a:buNone/>
            </a:pPr>
            <a:endParaRPr lang="nl-NL" sz="1600">
              <a:ea typeface="ＭＳ Ｐゴシック" charset="-128"/>
            </a:endParaRPr>
          </a:p>
          <a:p>
            <a:endParaRPr lang="nl-NL"/>
          </a:p>
        </p:txBody>
      </p:sp>
      <p:pic>
        <p:nvPicPr>
          <p:cNvPr id="10" name="Afbeelding 9">
            <a:extLst>
              <a:ext uri="{FF2B5EF4-FFF2-40B4-BE49-F238E27FC236}">
                <a16:creationId xmlns:a16="http://schemas.microsoft.com/office/drawing/2014/main" id="{25563A0D-509C-5F4A-B40A-AECD5C0A2875}"/>
              </a:ext>
            </a:extLst>
          </p:cNvPr>
          <p:cNvPicPr>
            <a:picLocks noChangeAspect="1"/>
          </p:cNvPicPr>
          <p:nvPr/>
        </p:nvPicPr>
        <p:blipFill>
          <a:blip r:embed="rId3"/>
          <a:stretch>
            <a:fillRect/>
          </a:stretch>
        </p:blipFill>
        <p:spPr>
          <a:xfrm>
            <a:off x="4033736" y="3254768"/>
            <a:ext cx="2867510" cy="1771110"/>
          </a:xfrm>
          <a:prstGeom prst="rect">
            <a:avLst/>
          </a:prstGeom>
        </p:spPr>
      </p:pic>
      <p:pic>
        <p:nvPicPr>
          <p:cNvPr id="11" name="Afbeelding 10">
            <a:extLst>
              <a:ext uri="{FF2B5EF4-FFF2-40B4-BE49-F238E27FC236}">
                <a16:creationId xmlns:a16="http://schemas.microsoft.com/office/drawing/2014/main" id="{C5C925C4-2C8F-CB42-8C0C-217FAF710285}"/>
              </a:ext>
            </a:extLst>
          </p:cNvPr>
          <p:cNvPicPr>
            <a:picLocks noChangeAspect="1"/>
          </p:cNvPicPr>
          <p:nvPr/>
        </p:nvPicPr>
        <p:blipFill>
          <a:blip r:embed="rId4"/>
          <a:stretch>
            <a:fillRect/>
          </a:stretch>
        </p:blipFill>
        <p:spPr>
          <a:xfrm>
            <a:off x="7547373" y="161322"/>
            <a:ext cx="958086" cy="1411000"/>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1CC38E20-8B5C-474C-96DD-29EBE7202DD4}"/>
              </a:ext>
            </a:extLst>
          </p:cNvPr>
          <p:cNvPicPr>
            <a:picLocks noChangeAspect="1"/>
          </p:cNvPicPr>
          <p:nvPr/>
        </p:nvPicPr>
        <p:blipFill>
          <a:blip r:embed="rId5"/>
          <a:stretch>
            <a:fillRect/>
          </a:stretch>
        </p:blipFill>
        <p:spPr>
          <a:xfrm>
            <a:off x="7063876" y="2549944"/>
            <a:ext cx="1084359" cy="1252622"/>
          </a:xfrm>
          <a:prstGeom prst="rect">
            <a:avLst/>
          </a:prstGeom>
        </p:spPr>
      </p:pic>
      <p:pic>
        <p:nvPicPr>
          <p:cNvPr id="13" name="Afbeelding 12">
            <a:extLst>
              <a:ext uri="{FF2B5EF4-FFF2-40B4-BE49-F238E27FC236}">
                <a16:creationId xmlns:a16="http://schemas.microsoft.com/office/drawing/2014/main" id="{3CB31ED2-CC8C-4D4F-ABAD-6A010321D5FC}"/>
              </a:ext>
            </a:extLst>
          </p:cNvPr>
          <p:cNvPicPr>
            <a:picLocks noChangeAspect="1"/>
          </p:cNvPicPr>
          <p:nvPr/>
        </p:nvPicPr>
        <p:blipFill>
          <a:blip r:embed="rId6"/>
          <a:stretch>
            <a:fillRect/>
          </a:stretch>
        </p:blipFill>
        <p:spPr>
          <a:xfrm>
            <a:off x="7696252" y="3966519"/>
            <a:ext cx="1244600" cy="876300"/>
          </a:xfrm>
          <a:prstGeom prst="rect">
            <a:avLst/>
          </a:prstGeom>
        </p:spPr>
      </p:pic>
    </p:spTree>
    <p:extLst>
      <p:ext uri="{BB962C8B-B14F-4D97-AF65-F5344CB8AC3E}">
        <p14:creationId xmlns:p14="http://schemas.microsoft.com/office/powerpoint/2010/main" val="248068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94814517-F086-474C-B17E-7B324177FC0D}"/>
              </a:ext>
            </a:extLst>
          </p:cNvPr>
          <p:cNvPicPr>
            <a:picLocks noChangeAspect="1"/>
          </p:cNvPicPr>
          <p:nvPr/>
        </p:nvPicPr>
        <p:blipFill>
          <a:blip r:embed="rId3"/>
          <a:stretch>
            <a:fillRect/>
          </a:stretch>
        </p:blipFill>
        <p:spPr>
          <a:xfrm>
            <a:off x="5294999" y="256928"/>
            <a:ext cx="1407015" cy="2045207"/>
          </a:xfrm>
          <a:prstGeom prst="rect">
            <a:avLst/>
          </a:prstGeom>
        </p:spPr>
      </p:pic>
      <p:pic>
        <p:nvPicPr>
          <p:cNvPr id="12" name="Afbeelding 11">
            <a:extLst>
              <a:ext uri="{FF2B5EF4-FFF2-40B4-BE49-F238E27FC236}">
                <a16:creationId xmlns:a16="http://schemas.microsoft.com/office/drawing/2014/main" id="{81542E2F-3D7E-CB4F-83F8-D1BACFF1A1F9}"/>
              </a:ext>
            </a:extLst>
          </p:cNvPr>
          <p:cNvPicPr>
            <a:picLocks noChangeAspect="1"/>
          </p:cNvPicPr>
          <p:nvPr/>
        </p:nvPicPr>
        <p:blipFill>
          <a:blip r:embed="rId4"/>
          <a:stretch>
            <a:fillRect/>
          </a:stretch>
        </p:blipFill>
        <p:spPr>
          <a:xfrm>
            <a:off x="3934434" y="256930"/>
            <a:ext cx="1360565" cy="2045206"/>
          </a:xfrm>
          <a:prstGeom prst="rect">
            <a:avLst/>
          </a:prstGeom>
        </p:spPr>
      </p:pic>
      <p:sp>
        <p:nvSpPr>
          <p:cNvPr id="3" name="Tijdelijke aanduiding voor inhoud 2"/>
          <p:cNvSpPr>
            <a:spLocks noGrp="1"/>
          </p:cNvSpPr>
          <p:nvPr>
            <p:ph idx="1"/>
          </p:nvPr>
        </p:nvSpPr>
        <p:spPr>
          <a:xfrm>
            <a:off x="1273215" y="835789"/>
            <a:ext cx="2661219" cy="2729428"/>
          </a:xfrm>
        </p:spPr>
        <p:txBody>
          <a:bodyPr>
            <a:noAutofit/>
          </a:bodyPr>
          <a:lstStyle/>
          <a:p>
            <a:pPr marL="179705" indent="-179705">
              <a:buFont typeface="Arial"/>
              <a:buChar char="•"/>
            </a:pPr>
            <a:r>
              <a:rPr lang="nl-NL" sz="1600"/>
              <a:t>3 periodes</a:t>
            </a:r>
            <a:endParaRPr lang="nl-NL"/>
          </a:p>
          <a:p>
            <a:pPr marL="179705" indent="-179705">
              <a:buFont typeface="Arial"/>
              <a:buChar char="•"/>
            </a:pPr>
            <a:r>
              <a:rPr lang="nl-NL" sz="1600"/>
              <a:t>3 toetsweken</a:t>
            </a:r>
          </a:p>
          <a:p>
            <a:pPr marL="179705" indent="-179705">
              <a:buFont typeface="Arial"/>
              <a:buChar char="•"/>
            </a:pPr>
            <a:r>
              <a:rPr lang="nl-NL" sz="1600"/>
              <a:t>3 rapporten</a:t>
            </a:r>
          </a:p>
          <a:p>
            <a:pPr marL="0" indent="0">
              <a:buNone/>
            </a:pPr>
            <a:endParaRPr lang="nl-NL" sz="1600"/>
          </a:p>
          <a:p>
            <a:pPr marL="179705" indent="-179705">
              <a:buFont typeface="Arial"/>
              <a:buChar char="•"/>
            </a:pPr>
            <a:r>
              <a:rPr lang="nl-NL" sz="1600"/>
              <a:t>Na ieder rapport contact met thuis over de voortgang.</a:t>
            </a:r>
          </a:p>
          <a:p>
            <a:pPr marL="179705" indent="-179705">
              <a:buFont typeface="Arial"/>
              <a:buChar char="•"/>
            </a:pPr>
            <a:endParaRPr lang="nl-NL" sz="1600"/>
          </a:p>
          <a:p>
            <a:pPr marL="0" indent="0">
              <a:buNone/>
            </a:pPr>
            <a:endParaRPr lang="nl-NL" sz="1600"/>
          </a:p>
          <a:p>
            <a:pPr marL="179705" indent="-179705">
              <a:buNone/>
            </a:pPr>
            <a:endParaRPr lang="nl-NL" sz="1600"/>
          </a:p>
          <a:p>
            <a:pPr marL="179705" indent="-179705"/>
            <a:endParaRPr lang="nl-NL" sz="1600"/>
          </a:p>
        </p:txBody>
      </p:sp>
      <p:pic>
        <p:nvPicPr>
          <p:cNvPr id="6" name="Afbeelding 5" descr="rood.jpg"/>
          <p:cNvPicPr>
            <a:picLocks noChangeAspect="1"/>
          </p:cNvPicPr>
          <p:nvPr/>
        </p:nvPicPr>
        <p:blipFill>
          <a:blip r:embed="rId5"/>
          <a:stretch>
            <a:fillRect/>
          </a:stretch>
        </p:blipFill>
        <p:spPr>
          <a:xfrm>
            <a:off x="6614563" y="256929"/>
            <a:ext cx="1344411" cy="2261277"/>
          </a:xfrm>
          <a:prstGeom prst="rect">
            <a:avLst/>
          </a:prstGeom>
        </p:spPr>
      </p:pic>
      <p:sp>
        <p:nvSpPr>
          <p:cNvPr id="8" name="Tekstvak 7"/>
          <p:cNvSpPr txBox="1"/>
          <p:nvPr/>
        </p:nvSpPr>
        <p:spPr>
          <a:xfrm>
            <a:off x="1619295" y="256929"/>
            <a:ext cx="1757212" cy="461665"/>
          </a:xfrm>
          <a:prstGeom prst="rect">
            <a:avLst/>
          </a:prstGeom>
          <a:noFill/>
        </p:spPr>
        <p:txBody>
          <a:bodyPr wrap="none" rtlCol="0">
            <a:spAutoFit/>
          </a:bodyPr>
          <a:lstStyle/>
          <a:p>
            <a:r>
              <a:rPr lang="nl-NL" sz="2400" b="1">
                <a:solidFill>
                  <a:schemeClr val="accent2">
                    <a:lumMod val="75000"/>
                  </a:schemeClr>
                </a:solidFill>
              </a:rPr>
              <a:t>Schooljaar</a:t>
            </a:r>
          </a:p>
        </p:txBody>
      </p:sp>
      <p:pic>
        <p:nvPicPr>
          <p:cNvPr id="7" name="Tijdelijke aanduiding voor afbeelding 2" descr="Afbeelding met persoon, binnen, jongen, kind&#10;&#10;Automatisch gegenereerde beschrijving">
            <a:extLst>
              <a:ext uri="{FF2B5EF4-FFF2-40B4-BE49-F238E27FC236}">
                <a16:creationId xmlns:a16="http://schemas.microsoft.com/office/drawing/2014/main" id="{7C03AFC7-5515-184A-82E1-BCB290005698}"/>
              </a:ext>
            </a:extLst>
          </p:cNvPr>
          <p:cNvPicPr>
            <a:picLocks noChangeAspect="1"/>
          </p:cNvPicPr>
          <p:nvPr/>
        </p:nvPicPr>
        <p:blipFill>
          <a:blip r:embed="rId6"/>
          <a:srcRect l="4268" r="4268"/>
          <a:stretch>
            <a:fillRect/>
          </a:stretch>
        </p:blipFill>
        <p:spPr>
          <a:xfrm>
            <a:off x="3934435" y="1934077"/>
            <a:ext cx="4024540" cy="2727133"/>
          </a:xfrm>
          <a:prstGeom prst="rect">
            <a:avLst/>
          </a:prstGeom>
        </p:spPr>
      </p:pic>
      <p:pic>
        <p:nvPicPr>
          <p:cNvPr id="9" name="Afbeelding 8">
            <a:extLst>
              <a:ext uri="{FF2B5EF4-FFF2-40B4-BE49-F238E27FC236}">
                <a16:creationId xmlns:a16="http://schemas.microsoft.com/office/drawing/2014/main" id="{D763DA77-EC53-C44A-AFD0-781A968FD282}"/>
              </a:ext>
            </a:extLst>
          </p:cNvPr>
          <p:cNvPicPr>
            <a:picLocks noChangeAspect="1"/>
          </p:cNvPicPr>
          <p:nvPr/>
        </p:nvPicPr>
        <p:blipFill>
          <a:blip r:embed="rId7"/>
          <a:stretch>
            <a:fillRect/>
          </a:stretch>
        </p:blipFill>
        <p:spPr>
          <a:xfrm>
            <a:off x="7374813" y="2002243"/>
            <a:ext cx="1676400" cy="1295400"/>
          </a:xfrm>
          <a:prstGeom prst="rect">
            <a:avLst/>
          </a:prstGeom>
        </p:spPr>
      </p:pic>
      <p:pic>
        <p:nvPicPr>
          <p:cNvPr id="10" name="Afbeelding 9">
            <a:extLst>
              <a:ext uri="{FF2B5EF4-FFF2-40B4-BE49-F238E27FC236}">
                <a16:creationId xmlns:a16="http://schemas.microsoft.com/office/drawing/2014/main" id="{7CF1DF47-A9C5-BC40-A155-E898658FE627}"/>
              </a:ext>
            </a:extLst>
          </p:cNvPr>
          <p:cNvPicPr>
            <a:picLocks noChangeAspect="1"/>
          </p:cNvPicPr>
          <p:nvPr/>
        </p:nvPicPr>
        <p:blipFill>
          <a:blip r:embed="rId8"/>
          <a:stretch>
            <a:fillRect/>
          </a:stretch>
        </p:blipFill>
        <p:spPr>
          <a:xfrm rot="1866934">
            <a:off x="598315" y="3010922"/>
            <a:ext cx="2209418" cy="1342980"/>
          </a:xfrm>
          <a:prstGeom prst="rect">
            <a:avLst/>
          </a:prstGeom>
        </p:spPr>
      </p:pic>
    </p:spTree>
    <p:extLst>
      <p:ext uri="{BB962C8B-B14F-4D97-AF65-F5344CB8AC3E}">
        <p14:creationId xmlns:p14="http://schemas.microsoft.com/office/powerpoint/2010/main" val="200543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4E3D8-AA1C-2B4F-91CF-5F72F6BAE2FF}"/>
              </a:ext>
            </a:extLst>
          </p:cNvPr>
          <p:cNvSpPr>
            <a:spLocks noGrp="1"/>
          </p:cNvSpPr>
          <p:nvPr>
            <p:ph type="title"/>
          </p:nvPr>
        </p:nvSpPr>
        <p:spPr>
          <a:xfrm>
            <a:off x="974309" y="97744"/>
            <a:ext cx="6300000" cy="730392"/>
          </a:xfrm>
        </p:spPr>
        <p:txBody>
          <a:bodyPr/>
          <a:lstStyle/>
          <a:p>
            <a:pPr algn="ctr"/>
            <a:r>
              <a:rPr lang="nl-NL"/>
              <a:t>Overgangsnormen</a:t>
            </a:r>
          </a:p>
        </p:txBody>
      </p:sp>
      <p:sp>
        <p:nvSpPr>
          <p:cNvPr id="3" name="Tijdelijke aanduiding voor inhoud 2">
            <a:extLst>
              <a:ext uri="{FF2B5EF4-FFF2-40B4-BE49-F238E27FC236}">
                <a16:creationId xmlns:a16="http://schemas.microsoft.com/office/drawing/2014/main" id="{4259DEAA-FFFB-7A4D-9CF8-C655F6EF5D71}"/>
              </a:ext>
            </a:extLst>
          </p:cNvPr>
          <p:cNvSpPr>
            <a:spLocks noGrp="1"/>
          </p:cNvSpPr>
          <p:nvPr>
            <p:ph idx="1"/>
          </p:nvPr>
        </p:nvSpPr>
        <p:spPr>
          <a:xfrm>
            <a:off x="482604" y="584000"/>
            <a:ext cx="8117932" cy="4307176"/>
          </a:xfrm>
        </p:spPr>
        <p:txBody>
          <a:bodyPr/>
          <a:lstStyle/>
          <a:p>
            <a:pPr marL="0" indent="0">
              <a:buNone/>
            </a:pPr>
            <a:r>
              <a:rPr lang="nl-NL" sz="1400" dirty="0"/>
              <a:t>Bij het bepalen of de leerling in het leerjaar voldoende heeft gepresteerd en bevorderd kan</a:t>
            </a:r>
          </a:p>
          <a:p>
            <a:pPr marL="0" indent="0">
              <a:buNone/>
            </a:pPr>
            <a:r>
              <a:rPr lang="nl-NL" sz="1400" dirty="0"/>
              <a:t>worden naar het volgende leerjaar gelden de volgende algemene afspraken:</a:t>
            </a:r>
          </a:p>
          <a:p>
            <a:pPr marL="0" indent="0">
              <a:buNone/>
            </a:pPr>
            <a:endParaRPr lang="nl-NL" sz="1600"/>
          </a:p>
          <a:p>
            <a:pPr marL="0" indent="0">
              <a:buNone/>
            </a:pPr>
            <a:r>
              <a:rPr lang="nl-NL" sz="1400" dirty="0"/>
              <a:t>• een periodecijfer bestaat uit het gemiddelde cijfer voor een vak in de betreffende</a:t>
            </a:r>
          </a:p>
          <a:p>
            <a:pPr marL="0" indent="0">
              <a:buNone/>
            </a:pPr>
            <a:r>
              <a:rPr lang="nl-NL" sz="1400" dirty="0"/>
              <a:t>periode.</a:t>
            </a:r>
          </a:p>
          <a:p>
            <a:pPr marL="0" indent="0">
              <a:buNone/>
            </a:pPr>
            <a:r>
              <a:rPr lang="nl-NL" sz="1400" dirty="0"/>
              <a:t>• het eindrapportcijfer is een gemiddelde van de drie gemiddelde periodecijfers;</a:t>
            </a:r>
          </a:p>
          <a:p>
            <a:pPr marL="0" indent="0">
              <a:buNone/>
            </a:pPr>
            <a:r>
              <a:rPr lang="nl-NL" sz="1400" dirty="0"/>
              <a:t>• een onvoldoende rapportcijfer is een cijfer lager dan 5,5;</a:t>
            </a:r>
          </a:p>
          <a:p>
            <a:pPr marL="0" indent="0">
              <a:buNone/>
            </a:pPr>
            <a:r>
              <a:rPr lang="nl-NL" sz="1400" dirty="0"/>
              <a:t>• een rapportcijfer lager dan een 5,0 telt als 2 onvoldoende rapportcijfers;</a:t>
            </a:r>
          </a:p>
          <a:p>
            <a:pPr marL="0" indent="0">
              <a:buNone/>
            </a:pPr>
            <a:r>
              <a:rPr lang="nl-NL" sz="1400" dirty="0"/>
              <a:t>• de onvoldoende eindrapportcijfers (gemiddelde van de drie periodecijfers) bepalen</a:t>
            </a:r>
          </a:p>
          <a:p>
            <a:pPr marL="0" indent="0">
              <a:buNone/>
            </a:pPr>
            <a:r>
              <a:rPr lang="nl-NL" sz="1400" dirty="0"/>
              <a:t>de overgang;</a:t>
            </a:r>
          </a:p>
          <a:p>
            <a:pPr marL="0" indent="0">
              <a:buNone/>
            </a:pPr>
            <a:r>
              <a:rPr lang="nl-NL" sz="1400" dirty="0"/>
              <a:t>• het is niet toegestaan tweemaal in hetzelfde leerjaar of twee opeenvolgende jaren te</a:t>
            </a:r>
          </a:p>
          <a:p>
            <a:pPr marL="0" indent="0">
              <a:buNone/>
            </a:pPr>
            <a:r>
              <a:rPr lang="nl-NL" sz="1400" dirty="0"/>
              <a:t>doubleren.</a:t>
            </a:r>
          </a:p>
          <a:p>
            <a:pPr marL="179705" indent="-179705"/>
            <a:endParaRPr lang="nl-NL"/>
          </a:p>
        </p:txBody>
      </p:sp>
      <p:pic>
        <p:nvPicPr>
          <p:cNvPr id="4" name="Afbeelding 3">
            <a:extLst>
              <a:ext uri="{FF2B5EF4-FFF2-40B4-BE49-F238E27FC236}">
                <a16:creationId xmlns:a16="http://schemas.microsoft.com/office/drawing/2014/main" id="{F4B61C12-0DFF-0B47-952C-14D8C18126BC}"/>
              </a:ext>
            </a:extLst>
          </p:cNvPr>
          <p:cNvPicPr>
            <a:picLocks noChangeAspect="1"/>
          </p:cNvPicPr>
          <p:nvPr/>
        </p:nvPicPr>
        <p:blipFill>
          <a:blip r:embed="rId2"/>
          <a:stretch>
            <a:fillRect/>
          </a:stretch>
        </p:blipFill>
        <p:spPr>
          <a:xfrm>
            <a:off x="7928811" y="3583076"/>
            <a:ext cx="1104900" cy="1308100"/>
          </a:xfrm>
          <a:prstGeom prst="rect">
            <a:avLst/>
          </a:prstGeom>
        </p:spPr>
      </p:pic>
    </p:spTree>
    <p:extLst>
      <p:ext uri="{BB962C8B-B14F-4D97-AF65-F5344CB8AC3E}">
        <p14:creationId xmlns:p14="http://schemas.microsoft.com/office/powerpoint/2010/main" val="168681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7224" y="486230"/>
            <a:ext cx="8212637" cy="3824162"/>
          </a:xfrm>
        </p:spPr>
        <p:txBody>
          <a:bodyPr>
            <a:normAutofit fontScale="25000" lnSpcReduction="20000"/>
          </a:bodyPr>
          <a:lstStyle/>
          <a:p>
            <a:pPr marL="0" indent="0">
              <a:lnSpc>
                <a:spcPct val="120000"/>
              </a:lnSpc>
              <a:buNone/>
            </a:pPr>
            <a:r>
              <a:rPr lang="nl-NL" sz="6400"/>
              <a:t>Voor de overgang naar klas 4 gelden een aantal voorwaarden, waaraan voldaan moet zijn:</a:t>
            </a:r>
          </a:p>
          <a:p>
            <a:pPr marL="0" indent="0">
              <a:lnSpc>
                <a:spcPct val="120000"/>
              </a:lnSpc>
              <a:buNone/>
            </a:pPr>
            <a:endParaRPr lang="nl-NL" sz="6400"/>
          </a:p>
          <a:p>
            <a:pPr marL="0" indent="0">
              <a:lnSpc>
                <a:spcPct val="120000"/>
              </a:lnSpc>
              <a:buNone/>
            </a:pPr>
            <a:r>
              <a:rPr lang="nl-NL" sz="6400"/>
              <a:t>	• het cijfer voor CKV moet voldoende zijn.</a:t>
            </a:r>
          </a:p>
          <a:p>
            <a:pPr marL="0" indent="0">
              <a:lnSpc>
                <a:spcPct val="120000"/>
              </a:lnSpc>
              <a:buNone/>
            </a:pPr>
            <a:endParaRPr lang="nl-NL" sz="6400"/>
          </a:p>
          <a:p>
            <a:pPr marL="0" indent="0">
              <a:lnSpc>
                <a:spcPct val="120000"/>
              </a:lnSpc>
              <a:buNone/>
            </a:pPr>
            <a:r>
              <a:rPr lang="nl-NL" sz="6400"/>
              <a:t>De leerling is naar het vierde leerjaar bevorderd indien voldaan wordt aan de volgende voorwaarden:</a:t>
            </a:r>
          </a:p>
          <a:p>
            <a:pPr marL="0" indent="0">
              <a:lnSpc>
                <a:spcPct val="120000"/>
              </a:lnSpc>
              <a:buNone/>
            </a:pPr>
            <a:r>
              <a:rPr lang="nl-NL" sz="6400"/>
              <a:t>	• het gemiddelde van alle cijfers is minimaal een 5,5 (de vakken CKV 	en LO worden bij het vaststellen van dit gemiddelde buiten 	beschouwing gelaten);</a:t>
            </a:r>
          </a:p>
          <a:p>
            <a:pPr marL="0" indent="0">
              <a:lnSpc>
                <a:spcPct val="120000"/>
              </a:lnSpc>
              <a:buNone/>
            </a:pPr>
            <a:r>
              <a:rPr lang="nl-NL" sz="6400"/>
              <a:t>	• alle onderdelen van het PTA moeten zijn afgerond;</a:t>
            </a:r>
          </a:p>
          <a:p>
            <a:pPr marL="0" indent="0">
              <a:lnSpc>
                <a:spcPct val="120000"/>
              </a:lnSpc>
              <a:buNone/>
            </a:pPr>
            <a:r>
              <a:rPr lang="nl-NL" sz="6400"/>
              <a:t>	• de leerling heeft voor de gekozen vakken geen lager cijfer dan 	   een 5,0;</a:t>
            </a:r>
          </a:p>
          <a:p>
            <a:pPr marL="0" indent="0">
              <a:lnSpc>
                <a:spcPct val="120000"/>
              </a:lnSpc>
              <a:buNone/>
            </a:pPr>
            <a:r>
              <a:rPr lang="nl-NL" sz="6400"/>
              <a:t>	• de leerling mag binnen het gekozen vakkenpakket maximaal 1 	  cijfer tussen de 5,0 en de 5,5 hebben. Daarnaast mag de leerling 	  buiten het vakkenpakket maximaal 2 onvoldoende punten hebben.</a:t>
            </a:r>
          </a:p>
          <a:p>
            <a:pPr marL="179705" indent="-179705"/>
            <a:endParaRPr lang="nl-NL" sz="6400"/>
          </a:p>
          <a:p>
            <a:pPr marL="179705" indent="-179705"/>
            <a:endParaRPr lang="nl-NL"/>
          </a:p>
          <a:p>
            <a:pPr marL="179705" indent="-179705"/>
            <a:endParaRPr lang="nl-NL"/>
          </a:p>
        </p:txBody>
      </p:sp>
      <p:sp>
        <p:nvSpPr>
          <p:cNvPr id="7" name="Tekstvak 6"/>
          <p:cNvSpPr txBox="1"/>
          <p:nvPr/>
        </p:nvSpPr>
        <p:spPr>
          <a:xfrm>
            <a:off x="153044" y="24565"/>
            <a:ext cx="8037809" cy="461665"/>
          </a:xfrm>
          <a:prstGeom prst="rect">
            <a:avLst/>
          </a:prstGeom>
          <a:noFill/>
        </p:spPr>
        <p:txBody>
          <a:bodyPr wrap="square" rtlCol="0">
            <a:spAutoFit/>
          </a:bodyPr>
          <a:lstStyle/>
          <a:p>
            <a:r>
              <a:rPr lang="nl-NL" sz="2400" b="1">
                <a:solidFill>
                  <a:schemeClr val="accent2">
                    <a:lumMod val="75000"/>
                  </a:schemeClr>
                </a:solidFill>
                <a:latin typeface="Arial" panose="020B0604020202020204" pitchFamily="34" charset="0"/>
                <a:cs typeface="Arial" panose="020B0604020202020204" pitchFamily="34" charset="0"/>
              </a:rPr>
              <a:t>Overgangsnormen Mavo: van klas 3 naar klas 4</a:t>
            </a:r>
          </a:p>
        </p:txBody>
      </p:sp>
      <p:sp>
        <p:nvSpPr>
          <p:cNvPr id="8" name="Tekstvak 7"/>
          <p:cNvSpPr txBox="1"/>
          <p:nvPr/>
        </p:nvSpPr>
        <p:spPr>
          <a:xfrm>
            <a:off x="4901867" y="1016795"/>
            <a:ext cx="184731" cy="248209"/>
          </a:xfrm>
          <a:prstGeom prst="rect">
            <a:avLst/>
          </a:prstGeom>
          <a:noFill/>
        </p:spPr>
        <p:txBody>
          <a:bodyPr wrap="none" rtlCol="0">
            <a:spAutoFit/>
          </a:bodyPr>
          <a:lstStyle/>
          <a:p>
            <a:endParaRPr lang="nl-NL" sz="1013"/>
          </a:p>
        </p:txBody>
      </p:sp>
      <p:pic>
        <p:nvPicPr>
          <p:cNvPr id="6" name="Afbeelding 5">
            <a:extLst>
              <a:ext uri="{FF2B5EF4-FFF2-40B4-BE49-F238E27FC236}">
                <a16:creationId xmlns:a16="http://schemas.microsoft.com/office/drawing/2014/main" id="{1E6E0F01-3820-314B-875C-57E5DB9D7C23}"/>
              </a:ext>
            </a:extLst>
          </p:cNvPr>
          <p:cNvPicPr>
            <a:picLocks noChangeAspect="1"/>
          </p:cNvPicPr>
          <p:nvPr/>
        </p:nvPicPr>
        <p:blipFill>
          <a:blip r:embed="rId3"/>
          <a:stretch>
            <a:fillRect/>
          </a:stretch>
        </p:blipFill>
        <p:spPr>
          <a:xfrm>
            <a:off x="7879684" y="4359969"/>
            <a:ext cx="1100354" cy="594601"/>
          </a:xfrm>
          <a:prstGeom prst="rect">
            <a:avLst/>
          </a:prstGeom>
        </p:spPr>
      </p:pic>
    </p:spTree>
    <p:extLst>
      <p:ext uri="{BB962C8B-B14F-4D97-AF65-F5344CB8AC3E}">
        <p14:creationId xmlns:p14="http://schemas.microsoft.com/office/powerpoint/2010/main" val="89972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7419" y="950797"/>
            <a:ext cx="6925811" cy="4192703"/>
          </a:xfrm>
        </p:spPr>
        <p:txBody>
          <a:bodyPr>
            <a:normAutofit fontScale="32500" lnSpcReduction="20000"/>
          </a:bodyPr>
          <a:lstStyle/>
          <a:p>
            <a:pPr>
              <a:lnSpc>
                <a:spcPct val="120000"/>
              </a:lnSpc>
              <a:buFont typeface="Arial"/>
              <a:buChar char="•"/>
            </a:pPr>
            <a:r>
              <a:rPr lang="nl-NL" sz="6400"/>
              <a:t>Alles moet ingehaald worden: meteen bij de eerste les bij je vakdocent maak je een afspraak om het op dinsdagmiddag 14:20uur in te halen.</a:t>
            </a:r>
          </a:p>
          <a:p>
            <a:pPr marL="0" indent="0">
              <a:lnSpc>
                <a:spcPct val="120000"/>
              </a:lnSpc>
              <a:buNone/>
            </a:pPr>
            <a:endParaRPr lang="nl-NL" sz="6400"/>
          </a:p>
          <a:p>
            <a:pPr>
              <a:lnSpc>
                <a:spcPct val="120000"/>
              </a:lnSpc>
              <a:buFont typeface="Arial"/>
              <a:buChar char="•"/>
            </a:pPr>
            <a:r>
              <a:rPr lang="nl-NL" sz="6400"/>
              <a:t>Inhalen gebeurt in de mediatheek.</a:t>
            </a:r>
          </a:p>
          <a:p>
            <a:pPr marL="0" indent="0">
              <a:lnSpc>
                <a:spcPct val="120000"/>
              </a:lnSpc>
              <a:buNone/>
            </a:pPr>
            <a:endParaRPr lang="nl-NL" sz="6400"/>
          </a:p>
          <a:p>
            <a:pPr>
              <a:lnSpc>
                <a:spcPct val="120000"/>
              </a:lnSpc>
            </a:pPr>
            <a:r>
              <a:rPr lang="nl-NL" sz="6400"/>
              <a:t>Bij het niet nakomen van afspraken wordt er een 1.0 ingevoerd als definitief cijfer. </a:t>
            </a:r>
          </a:p>
          <a:p>
            <a:pPr marL="0" indent="0">
              <a:lnSpc>
                <a:spcPct val="120000"/>
              </a:lnSpc>
              <a:buNone/>
            </a:pPr>
            <a:br>
              <a:rPr lang="nl-NL" sz="6400"/>
            </a:br>
            <a:endParaRPr lang="nl-NL" sz="1800">
              <a:solidFill>
                <a:schemeClr val="accent2"/>
              </a:solidFill>
            </a:endParaRPr>
          </a:p>
          <a:p>
            <a:endParaRPr lang="nl-NL"/>
          </a:p>
        </p:txBody>
      </p:sp>
      <p:sp>
        <p:nvSpPr>
          <p:cNvPr id="7" name="Tekstvak 6"/>
          <p:cNvSpPr txBox="1"/>
          <p:nvPr/>
        </p:nvSpPr>
        <p:spPr>
          <a:xfrm>
            <a:off x="1619295" y="256929"/>
            <a:ext cx="3671198" cy="461665"/>
          </a:xfrm>
          <a:prstGeom prst="rect">
            <a:avLst/>
          </a:prstGeom>
          <a:noFill/>
        </p:spPr>
        <p:txBody>
          <a:bodyPr wrap="none" rtlCol="0">
            <a:spAutoFit/>
          </a:bodyPr>
          <a:lstStyle/>
          <a:p>
            <a:r>
              <a:rPr lang="nl-NL" sz="2400" b="1">
                <a:solidFill>
                  <a:schemeClr val="accent2">
                    <a:lumMod val="75000"/>
                  </a:schemeClr>
                </a:solidFill>
              </a:rPr>
              <a:t>Gemiste toets? Inhalen!</a:t>
            </a:r>
          </a:p>
        </p:txBody>
      </p:sp>
      <p:pic>
        <p:nvPicPr>
          <p:cNvPr id="4" name="Afbeelding 3">
            <a:extLst>
              <a:ext uri="{FF2B5EF4-FFF2-40B4-BE49-F238E27FC236}">
                <a16:creationId xmlns:a16="http://schemas.microsoft.com/office/drawing/2014/main" id="{36D93626-D878-5D4D-AE28-ACB148951A21}"/>
              </a:ext>
            </a:extLst>
          </p:cNvPr>
          <p:cNvPicPr>
            <a:picLocks noChangeAspect="1"/>
          </p:cNvPicPr>
          <p:nvPr/>
        </p:nvPicPr>
        <p:blipFill>
          <a:blip r:embed="rId3"/>
          <a:stretch>
            <a:fillRect/>
          </a:stretch>
        </p:blipFill>
        <p:spPr>
          <a:xfrm>
            <a:off x="7194128" y="59996"/>
            <a:ext cx="1562100" cy="1549400"/>
          </a:xfrm>
          <a:prstGeom prst="rect">
            <a:avLst/>
          </a:prstGeom>
        </p:spPr>
      </p:pic>
    </p:spTree>
    <p:extLst>
      <p:ext uri="{BB962C8B-B14F-4D97-AF65-F5344CB8AC3E}">
        <p14:creationId xmlns:p14="http://schemas.microsoft.com/office/powerpoint/2010/main" val="28498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E5167-B975-C543-A29D-10346D79F972}"/>
              </a:ext>
            </a:extLst>
          </p:cNvPr>
          <p:cNvSpPr>
            <a:spLocks noGrp="1"/>
          </p:cNvSpPr>
          <p:nvPr>
            <p:ph type="title"/>
          </p:nvPr>
        </p:nvSpPr>
        <p:spPr>
          <a:xfrm>
            <a:off x="922551" y="347909"/>
            <a:ext cx="6300000" cy="764898"/>
          </a:xfrm>
        </p:spPr>
        <p:txBody>
          <a:bodyPr/>
          <a:lstStyle/>
          <a:p>
            <a:pPr algn="ctr"/>
            <a:r>
              <a:rPr lang="nl-NL"/>
              <a:t>PTA</a:t>
            </a:r>
          </a:p>
        </p:txBody>
      </p:sp>
      <p:sp>
        <p:nvSpPr>
          <p:cNvPr id="3" name="Tijdelijke aanduiding voor inhoud 2">
            <a:extLst>
              <a:ext uri="{FF2B5EF4-FFF2-40B4-BE49-F238E27FC236}">
                <a16:creationId xmlns:a16="http://schemas.microsoft.com/office/drawing/2014/main" id="{44C3867B-A9A5-9A41-9F75-9D0A01461760}"/>
              </a:ext>
            </a:extLst>
          </p:cNvPr>
          <p:cNvSpPr>
            <a:spLocks noGrp="1"/>
          </p:cNvSpPr>
          <p:nvPr>
            <p:ph idx="1"/>
          </p:nvPr>
        </p:nvSpPr>
        <p:spPr>
          <a:xfrm>
            <a:off x="439471" y="1112806"/>
            <a:ext cx="7272543" cy="3338423"/>
          </a:xfrm>
        </p:spPr>
        <p:txBody>
          <a:bodyPr/>
          <a:lstStyle/>
          <a:p>
            <a:r>
              <a:rPr lang="nl-NL"/>
              <a:t>Programma voor toetsing en afsluiting. </a:t>
            </a:r>
          </a:p>
          <a:p>
            <a:r>
              <a:rPr lang="nl-NL"/>
              <a:t>Alle toetsen staan in het PTA.</a:t>
            </a:r>
          </a:p>
          <a:p>
            <a:r>
              <a:rPr lang="nl-NL"/>
              <a:t>Er staat in welke periode een toets wordt gegeven, hoe vaak een toets mee telt en wel of niet herkansbaar is.</a:t>
            </a:r>
          </a:p>
          <a:p>
            <a:r>
              <a:rPr lang="nl-NL"/>
              <a:t>De leerling mag niet aan de volgende periode beginnen als de voorgaande periode niet is afgerond.</a:t>
            </a:r>
          </a:p>
          <a:p>
            <a:r>
              <a:rPr lang="nl-NL"/>
              <a:t>PTA komt volgende week online op de website. </a:t>
            </a:r>
          </a:p>
          <a:p>
            <a:endParaRPr lang="nl-NL"/>
          </a:p>
        </p:txBody>
      </p:sp>
      <p:pic>
        <p:nvPicPr>
          <p:cNvPr id="4" name="Afbeelding 3">
            <a:extLst>
              <a:ext uri="{FF2B5EF4-FFF2-40B4-BE49-F238E27FC236}">
                <a16:creationId xmlns:a16="http://schemas.microsoft.com/office/drawing/2014/main" id="{C872FA93-2E96-D242-AE03-7E54BF7B3661}"/>
              </a:ext>
            </a:extLst>
          </p:cNvPr>
          <p:cNvPicPr>
            <a:picLocks noChangeAspect="1"/>
          </p:cNvPicPr>
          <p:nvPr/>
        </p:nvPicPr>
        <p:blipFill>
          <a:blip r:embed="rId2"/>
          <a:stretch>
            <a:fillRect/>
          </a:stretch>
        </p:blipFill>
        <p:spPr>
          <a:xfrm>
            <a:off x="2542492" y="3016343"/>
            <a:ext cx="3280337" cy="1772604"/>
          </a:xfrm>
          <a:prstGeom prst="rect">
            <a:avLst/>
          </a:prstGeom>
        </p:spPr>
      </p:pic>
      <p:pic>
        <p:nvPicPr>
          <p:cNvPr id="5" name="Afbeelding 4">
            <a:extLst>
              <a:ext uri="{FF2B5EF4-FFF2-40B4-BE49-F238E27FC236}">
                <a16:creationId xmlns:a16="http://schemas.microsoft.com/office/drawing/2014/main" id="{862FA8FB-6EA0-5D45-A7A9-EE06A9175DD6}"/>
              </a:ext>
            </a:extLst>
          </p:cNvPr>
          <p:cNvPicPr>
            <a:picLocks noChangeAspect="1"/>
          </p:cNvPicPr>
          <p:nvPr/>
        </p:nvPicPr>
        <p:blipFill>
          <a:blip r:embed="rId3"/>
          <a:stretch>
            <a:fillRect/>
          </a:stretch>
        </p:blipFill>
        <p:spPr>
          <a:xfrm>
            <a:off x="7222551" y="120288"/>
            <a:ext cx="1562100" cy="1549400"/>
          </a:xfrm>
          <a:prstGeom prst="rect">
            <a:avLst/>
          </a:prstGeom>
        </p:spPr>
      </p:pic>
    </p:spTree>
    <p:extLst>
      <p:ext uri="{BB962C8B-B14F-4D97-AF65-F5344CB8AC3E}">
        <p14:creationId xmlns:p14="http://schemas.microsoft.com/office/powerpoint/2010/main" val="69494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ouderavo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36" y="297679"/>
            <a:ext cx="6229128" cy="3426827"/>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1CC38E20-8B5C-474C-96DD-29EBE7202DD4}"/>
              </a:ext>
            </a:extLst>
          </p:cNvPr>
          <p:cNvPicPr>
            <a:picLocks noChangeAspect="1"/>
          </p:cNvPicPr>
          <p:nvPr/>
        </p:nvPicPr>
        <p:blipFill>
          <a:blip r:embed="rId4"/>
          <a:stretch>
            <a:fillRect/>
          </a:stretch>
        </p:blipFill>
        <p:spPr>
          <a:xfrm>
            <a:off x="5803710" y="2310525"/>
            <a:ext cx="1200199" cy="1386437"/>
          </a:xfrm>
          <a:prstGeom prst="rect">
            <a:avLst/>
          </a:prstGeom>
        </p:spPr>
      </p:pic>
      <p:pic>
        <p:nvPicPr>
          <p:cNvPr id="5" name="Afbeelding 4">
            <a:extLst>
              <a:ext uri="{FF2B5EF4-FFF2-40B4-BE49-F238E27FC236}">
                <a16:creationId xmlns:a16="http://schemas.microsoft.com/office/drawing/2014/main" id="{25563A0D-509C-5F4A-B40A-AECD5C0A2875}"/>
              </a:ext>
            </a:extLst>
          </p:cNvPr>
          <p:cNvPicPr>
            <a:picLocks noChangeAspect="1"/>
          </p:cNvPicPr>
          <p:nvPr/>
        </p:nvPicPr>
        <p:blipFill>
          <a:blip r:embed="rId5"/>
          <a:stretch>
            <a:fillRect/>
          </a:stretch>
        </p:blipFill>
        <p:spPr>
          <a:xfrm>
            <a:off x="6793837" y="3568390"/>
            <a:ext cx="2209452" cy="1364662"/>
          </a:xfrm>
          <a:prstGeom prst="rect">
            <a:avLst/>
          </a:prstGeom>
        </p:spPr>
      </p:pic>
      <p:pic>
        <p:nvPicPr>
          <p:cNvPr id="6" name="Afbeelding 5">
            <a:extLst>
              <a:ext uri="{FF2B5EF4-FFF2-40B4-BE49-F238E27FC236}">
                <a16:creationId xmlns:a16="http://schemas.microsoft.com/office/drawing/2014/main" id="{A2BD7196-1C83-E642-94E8-20CD3EBD0584}"/>
              </a:ext>
            </a:extLst>
          </p:cNvPr>
          <p:cNvPicPr>
            <a:picLocks noChangeAspect="1"/>
          </p:cNvPicPr>
          <p:nvPr/>
        </p:nvPicPr>
        <p:blipFill>
          <a:blip r:embed="rId6"/>
          <a:stretch>
            <a:fillRect/>
          </a:stretch>
        </p:blipFill>
        <p:spPr>
          <a:xfrm>
            <a:off x="7090647" y="297680"/>
            <a:ext cx="1303538" cy="1754144"/>
          </a:xfrm>
          <a:prstGeom prst="rect">
            <a:avLst/>
          </a:prstGeom>
        </p:spPr>
      </p:pic>
    </p:spTree>
    <p:extLst>
      <p:ext uri="{BB962C8B-B14F-4D97-AF65-F5344CB8AC3E}">
        <p14:creationId xmlns:p14="http://schemas.microsoft.com/office/powerpoint/2010/main" val="95308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4663" y="152867"/>
            <a:ext cx="4449337" cy="1018011"/>
          </a:xfrm>
        </p:spPr>
        <p:txBody>
          <a:bodyPr/>
          <a:lstStyle/>
          <a:p>
            <a:r>
              <a:rPr lang="nl-NL">
                <a:solidFill>
                  <a:schemeClr val="accent3"/>
                </a:solidFill>
              </a:rPr>
              <a:t>Uitstuur</a:t>
            </a:r>
            <a:br>
              <a:rPr lang="nl-NL">
                <a:solidFill>
                  <a:schemeClr val="accent3"/>
                </a:solidFill>
              </a:rPr>
            </a:br>
            <a:r>
              <a:rPr lang="nl-NL">
                <a:solidFill>
                  <a:schemeClr val="accent3"/>
                </a:solidFill>
              </a:rPr>
              <a:t>procedure</a:t>
            </a:r>
          </a:p>
        </p:txBody>
      </p:sp>
      <p:sp>
        <p:nvSpPr>
          <p:cNvPr id="3" name="Tijdelijke aanduiding voor inhoud 2"/>
          <p:cNvSpPr>
            <a:spLocks noGrp="1"/>
          </p:cNvSpPr>
          <p:nvPr>
            <p:ph idx="1"/>
          </p:nvPr>
        </p:nvSpPr>
        <p:spPr>
          <a:xfrm>
            <a:off x="313815" y="374751"/>
            <a:ext cx="3708000" cy="2268000"/>
          </a:xfrm>
        </p:spPr>
        <p:txBody>
          <a:bodyPr/>
          <a:lstStyle/>
          <a:p>
            <a:r>
              <a:rPr lang="nl-NL" sz="1800"/>
              <a:t>Leerling gaat naar de administratie en haalt een uitstuurformulier.</a:t>
            </a:r>
          </a:p>
          <a:p>
            <a:r>
              <a:rPr lang="nl-NL" sz="1800"/>
              <a:t>Met het uitstuurformulier gaat de leerling naar de mediatheek om daar de rest van de lestijd te zitten en het formulier in te vullen.</a:t>
            </a:r>
          </a:p>
          <a:p>
            <a:r>
              <a:rPr lang="nl-NL" sz="1800"/>
              <a:t>Gaat na de les in gesprek met de </a:t>
            </a:r>
            <a:r>
              <a:rPr lang="nl-NL" sz="1600"/>
              <a:t>docent</a:t>
            </a:r>
            <a:r>
              <a:rPr lang="nl-NL" sz="1800"/>
              <a:t> (zie sociale vaardigheden op het uitstuurformulier).</a:t>
            </a:r>
          </a:p>
          <a:p>
            <a:r>
              <a:rPr lang="nl-NL" sz="1800"/>
              <a:t>Docent neemt contact op met thuis.</a:t>
            </a:r>
          </a:p>
          <a:p>
            <a:r>
              <a:rPr lang="nl-NL" sz="1800"/>
              <a:t>Bij drie keer uitstuur wordt de leerling geschorst.</a:t>
            </a:r>
          </a:p>
          <a:p>
            <a:endParaRPr lang="nl-NL"/>
          </a:p>
        </p:txBody>
      </p:sp>
      <p:pic>
        <p:nvPicPr>
          <p:cNvPr id="8" name="Afbeelding 7">
            <a:extLst>
              <a:ext uri="{FF2B5EF4-FFF2-40B4-BE49-F238E27FC236}">
                <a16:creationId xmlns:a16="http://schemas.microsoft.com/office/drawing/2014/main" id="{1E6E0F01-3820-314B-875C-57E5DB9D7C23}"/>
              </a:ext>
            </a:extLst>
          </p:cNvPr>
          <p:cNvPicPr>
            <a:picLocks noChangeAspect="1"/>
          </p:cNvPicPr>
          <p:nvPr/>
        </p:nvPicPr>
        <p:blipFill>
          <a:blip r:embed="rId2"/>
          <a:stretch>
            <a:fillRect/>
          </a:stretch>
        </p:blipFill>
        <p:spPr>
          <a:xfrm>
            <a:off x="4865029" y="1944596"/>
            <a:ext cx="3110352" cy="1680749"/>
          </a:xfrm>
          <a:prstGeom prst="rect">
            <a:avLst/>
          </a:prstGeom>
        </p:spPr>
      </p:pic>
    </p:spTree>
    <p:extLst>
      <p:ext uri="{BB962C8B-B14F-4D97-AF65-F5344CB8AC3E}">
        <p14:creationId xmlns:p14="http://schemas.microsoft.com/office/powerpoint/2010/main" val="187903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32000" y="352184"/>
            <a:ext cx="3708000" cy="2268000"/>
          </a:xfrm>
        </p:spPr>
        <p:txBody>
          <a:bodyPr/>
          <a:lstStyle/>
          <a:p>
            <a:pPr>
              <a:buFont typeface="Arial"/>
              <a:buChar char="•"/>
            </a:pPr>
            <a:r>
              <a:rPr lang="nl-NL" sz="1800"/>
              <a:t>3 x te laat : gesprek verzuim coördinator + brief naar huis</a:t>
            </a:r>
          </a:p>
          <a:p>
            <a:pPr>
              <a:buFont typeface="Arial"/>
              <a:buChar char="•"/>
            </a:pPr>
            <a:r>
              <a:rPr lang="nl-NL" sz="1800"/>
              <a:t>6 x te laat : gesprek mentor + brief naar huis</a:t>
            </a:r>
          </a:p>
          <a:p>
            <a:pPr>
              <a:buFont typeface="Arial"/>
              <a:buChar char="•"/>
            </a:pPr>
            <a:r>
              <a:rPr lang="nl-NL" sz="1800"/>
              <a:t>9 x te laat : gesprek leerjaarcoördinator + brief naar huis</a:t>
            </a:r>
          </a:p>
          <a:p>
            <a:pPr>
              <a:buFont typeface="Arial"/>
              <a:buChar char="•"/>
            </a:pPr>
            <a:r>
              <a:rPr lang="nl-NL" sz="1800"/>
              <a:t>12 x te laat : Gesprek met </a:t>
            </a:r>
            <a:r>
              <a:rPr lang="nl-NL" sz="1800" i="1"/>
              <a:t>ondersteuningscoördinator  (mevrouw </a:t>
            </a:r>
            <a:r>
              <a:rPr lang="nl-NL" sz="1800" i="1" err="1"/>
              <a:t>Friederich</a:t>
            </a:r>
            <a:r>
              <a:rPr lang="nl-NL" sz="1800" i="1"/>
              <a:t>) en ouders en wordt Leerplicht ingeschakeld.</a:t>
            </a:r>
          </a:p>
          <a:p>
            <a:pPr>
              <a:buFont typeface="Arial"/>
              <a:buChar char="•"/>
            </a:pPr>
            <a:r>
              <a:rPr lang="nl-NL" sz="1800" i="1"/>
              <a:t>Spijbelen wordt gemeld bij leerplicht. KWT-uren </a:t>
            </a:r>
            <a:r>
              <a:rPr lang="nl-NL" sz="1800"/>
              <a:t>tekort wordt ook gezien als spijbelen. </a:t>
            </a:r>
          </a:p>
          <a:p>
            <a:endParaRPr lang="nl-NL"/>
          </a:p>
        </p:txBody>
      </p:sp>
      <p:sp>
        <p:nvSpPr>
          <p:cNvPr id="8" name="Rechthoek 7"/>
          <p:cNvSpPr/>
          <p:nvPr/>
        </p:nvSpPr>
        <p:spPr>
          <a:xfrm>
            <a:off x="4750420" y="223024"/>
            <a:ext cx="3077736" cy="646331"/>
          </a:xfrm>
          <a:prstGeom prst="rect">
            <a:avLst/>
          </a:prstGeom>
        </p:spPr>
        <p:txBody>
          <a:bodyPr wrap="square">
            <a:spAutoFit/>
          </a:bodyPr>
          <a:lstStyle/>
          <a:p>
            <a:r>
              <a:rPr lang="nl-NL" sz="3600">
                <a:solidFill>
                  <a:schemeClr val="accent2"/>
                </a:solidFill>
              </a:rPr>
              <a:t>Te laat </a:t>
            </a:r>
          </a:p>
        </p:txBody>
      </p:sp>
      <p:pic>
        <p:nvPicPr>
          <p:cNvPr id="9" name="Afbeelding 8">
            <a:extLst>
              <a:ext uri="{FF2B5EF4-FFF2-40B4-BE49-F238E27FC236}">
                <a16:creationId xmlns:a16="http://schemas.microsoft.com/office/drawing/2014/main" id="{3CB31ED2-CC8C-4D4F-ABAD-6A010321D5FC}"/>
              </a:ext>
            </a:extLst>
          </p:cNvPr>
          <p:cNvPicPr>
            <a:picLocks noChangeAspect="1"/>
          </p:cNvPicPr>
          <p:nvPr/>
        </p:nvPicPr>
        <p:blipFill>
          <a:blip r:embed="rId2"/>
          <a:stretch>
            <a:fillRect/>
          </a:stretch>
        </p:blipFill>
        <p:spPr>
          <a:xfrm>
            <a:off x="4743993" y="1311389"/>
            <a:ext cx="3585709" cy="2524632"/>
          </a:xfrm>
          <a:prstGeom prst="rect">
            <a:avLst/>
          </a:prstGeom>
        </p:spPr>
      </p:pic>
    </p:spTree>
    <p:extLst>
      <p:ext uri="{BB962C8B-B14F-4D97-AF65-F5344CB8AC3E}">
        <p14:creationId xmlns:p14="http://schemas.microsoft.com/office/powerpoint/2010/main" val="27181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040000" y="230926"/>
            <a:ext cx="3069483" cy="371240"/>
          </a:xfrm>
        </p:spPr>
        <p:txBody>
          <a:bodyPr/>
          <a:lstStyle/>
          <a:p>
            <a:r>
              <a:rPr lang="nl-NL">
                <a:solidFill>
                  <a:schemeClr val="accent2"/>
                </a:solidFill>
              </a:rPr>
              <a:t>Spijbelen</a:t>
            </a:r>
          </a:p>
        </p:txBody>
      </p:sp>
      <p:sp>
        <p:nvSpPr>
          <p:cNvPr id="5" name="Tijdelijke aanduiding voor inhoud 4"/>
          <p:cNvSpPr>
            <a:spLocks noGrp="1"/>
          </p:cNvSpPr>
          <p:nvPr>
            <p:ph idx="1"/>
          </p:nvPr>
        </p:nvSpPr>
        <p:spPr>
          <a:xfrm>
            <a:off x="462717" y="855195"/>
            <a:ext cx="3708000" cy="2268000"/>
          </a:xfrm>
        </p:spPr>
        <p:txBody>
          <a:bodyPr/>
          <a:lstStyle/>
          <a:p>
            <a:r>
              <a:rPr lang="nl-NL" sz="1600">
                <a:solidFill>
                  <a:schemeClr val="tx1"/>
                </a:solidFill>
              </a:rPr>
              <a:t>Spijbelen</a:t>
            </a:r>
            <a:r>
              <a:rPr lang="nl-NL">
                <a:solidFill>
                  <a:schemeClr val="tx1"/>
                </a:solidFill>
              </a:rPr>
              <a:t> doe je als je zonder geldige reden niet in een les bent, te weinig KWT volgt of niet deelneemt aan een schoolactiviteit. </a:t>
            </a:r>
          </a:p>
          <a:p>
            <a:pPr marL="0" indent="0">
              <a:buNone/>
            </a:pPr>
            <a:endParaRPr lang="nl-NL">
              <a:solidFill>
                <a:schemeClr val="tx1"/>
              </a:solidFill>
            </a:endParaRPr>
          </a:p>
          <a:p>
            <a:r>
              <a:rPr lang="nl-NL">
                <a:solidFill>
                  <a:schemeClr val="tx1"/>
                </a:solidFill>
              </a:rPr>
              <a:t>Als je niet bent afgemeld, neemt de administratie contact op met je ouders. Een toets die je mist, omdat je gespijbeld hebt, mag je niet inhalen, je krijgt voor dat werk een cijfer 1,0</a:t>
            </a:r>
          </a:p>
          <a:p>
            <a:endParaRPr lang="nl-NL"/>
          </a:p>
        </p:txBody>
      </p:sp>
      <p:pic>
        <p:nvPicPr>
          <p:cNvPr id="7" name="Afbeelding 6">
            <a:extLst>
              <a:ext uri="{FF2B5EF4-FFF2-40B4-BE49-F238E27FC236}">
                <a16:creationId xmlns:a16="http://schemas.microsoft.com/office/drawing/2014/main" id="{77B61D4F-524A-0849-8836-EA68368C058D}"/>
              </a:ext>
            </a:extLst>
          </p:cNvPr>
          <p:cNvPicPr>
            <a:picLocks noChangeAspect="1"/>
          </p:cNvPicPr>
          <p:nvPr/>
        </p:nvPicPr>
        <p:blipFill>
          <a:blip r:embed="rId2"/>
          <a:stretch>
            <a:fillRect/>
          </a:stretch>
        </p:blipFill>
        <p:spPr>
          <a:xfrm>
            <a:off x="4786217" y="1271240"/>
            <a:ext cx="3927565" cy="2592193"/>
          </a:xfrm>
          <a:prstGeom prst="rect">
            <a:avLst/>
          </a:prstGeom>
        </p:spPr>
      </p:pic>
    </p:spTree>
    <p:extLst>
      <p:ext uri="{BB962C8B-B14F-4D97-AF65-F5344CB8AC3E}">
        <p14:creationId xmlns:p14="http://schemas.microsoft.com/office/powerpoint/2010/main" val="98636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E249742-D5CB-7C43-A072-425992E65A00}"/>
              </a:ext>
            </a:extLst>
          </p:cNvPr>
          <p:cNvSpPr>
            <a:spLocks noGrp="1"/>
          </p:cNvSpPr>
          <p:nvPr>
            <p:ph type="title"/>
          </p:nvPr>
        </p:nvSpPr>
        <p:spPr/>
        <p:txBody>
          <a:bodyPr/>
          <a:lstStyle/>
          <a:p>
            <a:r>
              <a:rPr lang="nl-NL"/>
              <a:t>Inhoud</a:t>
            </a:r>
          </a:p>
        </p:txBody>
      </p:sp>
      <p:sp>
        <p:nvSpPr>
          <p:cNvPr id="4" name="Tijdelijke aanduiding voor inhoud 3">
            <a:extLst>
              <a:ext uri="{FF2B5EF4-FFF2-40B4-BE49-F238E27FC236}">
                <a16:creationId xmlns:a16="http://schemas.microsoft.com/office/drawing/2014/main" id="{B746ECFA-3F4B-554A-922E-A20AEB2BF71C}"/>
              </a:ext>
            </a:extLst>
          </p:cNvPr>
          <p:cNvSpPr>
            <a:spLocks noGrp="1"/>
          </p:cNvSpPr>
          <p:nvPr>
            <p:ph idx="1"/>
          </p:nvPr>
        </p:nvSpPr>
        <p:spPr>
          <a:xfrm>
            <a:off x="432000" y="1595887"/>
            <a:ext cx="3708000" cy="3084113"/>
          </a:xfrm>
        </p:spPr>
        <p:txBody>
          <a:bodyPr/>
          <a:lstStyle/>
          <a:p>
            <a:r>
              <a:rPr lang="nl-NL"/>
              <a:t>Voorstellen mentor</a:t>
            </a:r>
          </a:p>
          <a:p>
            <a:r>
              <a:rPr lang="nl-NL"/>
              <a:t>Website</a:t>
            </a:r>
          </a:p>
          <a:p>
            <a:r>
              <a:rPr lang="nl-NL"/>
              <a:t>Agenda/schoolspullen</a:t>
            </a:r>
          </a:p>
          <a:p>
            <a:r>
              <a:rPr lang="nl-NL"/>
              <a:t>Posters/Dia’s voor leerlingen</a:t>
            </a:r>
          </a:p>
          <a:p>
            <a:r>
              <a:rPr lang="nl-NL" err="1"/>
              <a:t>Ipad</a:t>
            </a:r>
            <a:r>
              <a:rPr lang="nl-NL"/>
              <a:t> onderwijs</a:t>
            </a:r>
          </a:p>
          <a:p>
            <a:r>
              <a:rPr lang="nl-NL"/>
              <a:t>KWT</a:t>
            </a:r>
          </a:p>
          <a:p>
            <a:r>
              <a:rPr lang="nl-NL"/>
              <a:t>Overgang</a:t>
            </a:r>
          </a:p>
          <a:p>
            <a:r>
              <a:rPr lang="nl-NL"/>
              <a:t>Schoolregels</a:t>
            </a:r>
          </a:p>
          <a:p>
            <a:r>
              <a:rPr lang="nl-NL"/>
              <a:t>Vragenronde</a:t>
            </a:r>
          </a:p>
          <a:p>
            <a:endParaRPr lang="nl-NL"/>
          </a:p>
        </p:txBody>
      </p:sp>
      <p:sp>
        <p:nvSpPr>
          <p:cNvPr id="6" name="Tijdelijke aanduiding voor tekst 5">
            <a:extLst>
              <a:ext uri="{FF2B5EF4-FFF2-40B4-BE49-F238E27FC236}">
                <a16:creationId xmlns:a16="http://schemas.microsoft.com/office/drawing/2014/main" id="{BBBBDEEE-4A20-CC4A-A57D-F909405BCA88}"/>
              </a:ext>
            </a:extLst>
          </p:cNvPr>
          <p:cNvSpPr>
            <a:spLocks noGrp="1"/>
          </p:cNvSpPr>
          <p:nvPr>
            <p:ph type="body" sz="half" idx="14"/>
          </p:nvPr>
        </p:nvSpPr>
        <p:spPr/>
        <p:txBody>
          <a:bodyPr/>
          <a:lstStyle/>
          <a:p>
            <a:endParaRPr lang="nl-NL"/>
          </a:p>
        </p:txBody>
      </p:sp>
      <p:pic>
        <p:nvPicPr>
          <p:cNvPr id="7" name="Tijdelijke aanduiding voor afbeelding 6">
            <a:extLst>
              <a:ext uri="{FF2B5EF4-FFF2-40B4-BE49-F238E27FC236}">
                <a16:creationId xmlns:a16="http://schemas.microsoft.com/office/drawing/2014/main" id="{DC486117-A597-0745-8C86-EC059ECDFD1E}"/>
              </a:ext>
            </a:extLst>
          </p:cNvPr>
          <p:cNvPicPr>
            <a:picLocks noGrp="1" noChangeAspect="1"/>
          </p:cNvPicPr>
          <p:nvPr>
            <p:ph type="pic" idx="13"/>
          </p:nvPr>
        </p:nvPicPr>
        <p:blipFill>
          <a:blip r:embed="rId2"/>
          <a:srcRect l="8621" r="8621"/>
          <a:stretch>
            <a:fillRect/>
          </a:stretch>
        </p:blipFill>
        <p:spPr>
          <a:prstGeom prst="rect">
            <a:avLst/>
          </a:prstGeom>
        </p:spPr>
      </p:pic>
    </p:spTree>
    <p:extLst>
      <p:ext uri="{BB962C8B-B14F-4D97-AF65-F5344CB8AC3E}">
        <p14:creationId xmlns:p14="http://schemas.microsoft.com/office/powerpoint/2010/main" val="4823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439466" y="1061722"/>
            <a:ext cx="3295054" cy="3659981"/>
          </a:xfrm>
        </p:spPr>
        <p:txBody>
          <a:bodyPr>
            <a:normAutofit/>
          </a:bodyPr>
          <a:lstStyle/>
          <a:p>
            <a:pPr eaLnBrk="1" hangingPunct="1">
              <a:buFont typeface="Arial"/>
              <a:buChar char="•"/>
            </a:pPr>
            <a:r>
              <a:rPr lang="nl-NL" sz="1500">
                <a:latin typeface="Calibri" charset="0"/>
                <a:cs typeface="ＭＳ Ｐゴシック" charset="0"/>
              </a:rPr>
              <a:t>Afspraken zoveel mogelijk buiten schooltijd plannen. </a:t>
            </a:r>
            <a:br>
              <a:rPr lang="nl-NL" sz="1500">
                <a:latin typeface="Calibri" charset="0"/>
                <a:cs typeface="ＭＳ Ｐゴシック" charset="0"/>
              </a:rPr>
            </a:br>
            <a:r>
              <a:rPr lang="nl-NL" sz="1500">
                <a:latin typeface="Calibri" charset="0"/>
                <a:cs typeface="ＭＳ Ｐゴシック" charset="0"/>
              </a:rPr>
              <a:t>Voor 09.15 uur en na 15.40 uur; </a:t>
            </a:r>
          </a:p>
          <a:p>
            <a:pPr eaLnBrk="1" hangingPunct="1">
              <a:buFont typeface="Arial"/>
              <a:buChar char="•"/>
            </a:pPr>
            <a:r>
              <a:rPr lang="nl-NL" sz="1600">
                <a:latin typeface="Calibri" charset="0"/>
                <a:cs typeface="ＭＳ Ｐゴシック" charset="0"/>
              </a:rPr>
              <a:t>Afspraken</a:t>
            </a:r>
            <a:r>
              <a:rPr lang="nl-NL" sz="1500">
                <a:latin typeface="Calibri" charset="0"/>
                <a:cs typeface="ＭＳ Ｐゴシック" charset="0"/>
              </a:rPr>
              <a:t> niet iedere keer tijdens dezelfde les plaats te laten vinden;</a:t>
            </a:r>
          </a:p>
          <a:p>
            <a:pPr eaLnBrk="1" hangingPunct="1">
              <a:buFont typeface="Arial"/>
              <a:buChar char="•"/>
            </a:pPr>
            <a:r>
              <a:rPr lang="nl-NL" sz="1500">
                <a:latin typeface="Calibri" charset="0"/>
                <a:cs typeface="ＭＳ Ｐゴシック" charset="0"/>
              </a:rPr>
              <a:t>Bij ziekte, afwezigheid van uw kind voor 09.15 uur in de ochtend telefonisch afmelden door ouder/verzorger;</a:t>
            </a:r>
          </a:p>
        </p:txBody>
      </p:sp>
      <p:sp>
        <p:nvSpPr>
          <p:cNvPr id="5" name="Rechthoek 4"/>
          <p:cNvSpPr/>
          <p:nvPr/>
        </p:nvSpPr>
        <p:spPr>
          <a:xfrm>
            <a:off x="1625412" y="413197"/>
            <a:ext cx="6609502" cy="461665"/>
          </a:xfrm>
          <a:prstGeom prst="rect">
            <a:avLst/>
          </a:prstGeom>
        </p:spPr>
        <p:txBody>
          <a:bodyPr wrap="none">
            <a:spAutoFit/>
          </a:bodyPr>
          <a:lstStyle/>
          <a:p>
            <a:r>
              <a:rPr lang="nl-NL" sz="2400" b="1">
                <a:solidFill>
                  <a:schemeClr val="accent3"/>
                </a:solidFill>
              </a:rPr>
              <a:t>Ziek of bezoek dokter/ tandarts/orthodontist</a:t>
            </a:r>
          </a:p>
        </p:txBody>
      </p:sp>
      <p:pic>
        <p:nvPicPr>
          <p:cNvPr id="2" name="Afbeelding 1"/>
          <p:cNvPicPr>
            <a:picLocks noChangeAspect="1"/>
          </p:cNvPicPr>
          <p:nvPr/>
        </p:nvPicPr>
        <p:blipFill>
          <a:blip r:embed="rId3"/>
          <a:stretch>
            <a:fillRect/>
          </a:stretch>
        </p:blipFill>
        <p:spPr>
          <a:xfrm>
            <a:off x="5149754" y="1061722"/>
            <a:ext cx="2789913" cy="2789913"/>
          </a:xfrm>
          <a:prstGeom prst="rect">
            <a:avLst/>
          </a:prstGeom>
          <a:ln>
            <a:noFill/>
          </a:ln>
          <a:effectLst>
            <a:softEdge rad="112500"/>
          </a:effectLst>
        </p:spPr>
      </p:pic>
    </p:spTree>
    <p:extLst>
      <p:ext uri="{BB962C8B-B14F-4D97-AF65-F5344CB8AC3E}">
        <p14:creationId xmlns:p14="http://schemas.microsoft.com/office/powerpoint/2010/main" val="125631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D2C0-67F3-C34F-826A-795AC289C483}"/>
              </a:ext>
            </a:extLst>
          </p:cNvPr>
          <p:cNvSpPr>
            <a:spLocks noGrp="1"/>
          </p:cNvSpPr>
          <p:nvPr>
            <p:ph type="title"/>
          </p:nvPr>
        </p:nvSpPr>
        <p:spPr>
          <a:xfrm>
            <a:off x="1164091" y="1805774"/>
            <a:ext cx="6300000" cy="1173600"/>
          </a:xfrm>
        </p:spPr>
        <p:txBody>
          <a:bodyPr/>
          <a:lstStyle/>
          <a:p>
            <a:pPr algn="ctr"/>
            <a:r>
              <a:rPr lang="nl-NL"/>
              <a:t>VRAGENRONDE</a:t>
            </a:r>
          </a:p>
        </p:txBody>
      </p:sp>
    </p:spTree>
    <p:extLst>
      <p:ext uri="{BB962C8B-B14F-4D97-AF65-F5344CB8AC3E}">
        <p14:creationId xmlns:p14="http://schemas.microsoft.com/office/powerpoint/2010/main" val="29280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FC479-8AF3-FD45-8CB5-10F99902A202}"/>
              </a:ext>
            </a:extLst>
          </p:cNvPr>
          <p:cNvSpPr>
            <a:spLocks noGrp="1"/>
          </p:cNvSpPr>
          <p:nvPr>
            <p:ph type="ctrTitle"/>
          </p:nvPr>
        </p:nvSpPr>
        <p:spPr>
          <a:xfrm>
            <a:off x="317044" y="56957"/>
            <a:ext cx="9508881" cy="5005266"/>
          </a:xfrm>
        </p:spPr>
        <p:txBody>
          <a:bodyPr/>
          <a:lstStyle/>
          <a:p>
            <a:pPr>
              <a:lnSpc>
                <a:spcPct val="100000"/>
              </a:lnSpc>
            </a:pPr>
            <a:r>
              <a:rPr lang="nl-NL" sz="1800" b="1" dirty="0"/>
              <a:t>Mentor klas 3A</a:t>
            </a:r>
            <a:br>
              <a:rPr lang="nl-NL" sz="1800" b="1" dirty="0"/>
            </a:br>
            <a:r>
              <a:rPr lang="nl-NL" sz="1800" dirty="0"/>
              <a:t>B. Stoffels &amp; C. Schelfhout</a:t>
            </a:r>
            <a:br>
              <a:rPr lang="nl-NL" sz="1800" dirty="0"/>
            </a:br>
            <a:r>
              <a:rPr lang="nl-NL" sz="1800" dirty="0">
                <a:hlinkClick r:id="rId2"/>
              </a:rPr>
              <a:t>bstoffels@roncallimavo.nl</a:t>
            </a:r>
            <a:r>
              <a:rPr lang="nl-NL" sz="1800" dirty="0"/>
              <a:t> &amp; </a:t>
            </a:r>
            <a:r>
              <a:rPr lang="nl-NL" sz="1800" dirty="0">
                <a:hlinkClick r:id="rId3"/>
              </a:rPr>
              <a:t>cschelfhout@roncallimavo.nl</a:t>
            </a:r>
            <a:r>
              <a:rPr lang="nl-NL" sz="1800" dirty="0"/>
              <a:t> </a:t>
            </a:r>
            <a:br>
              <a:rPr lang="nl-NL" sz="1800" b="1" dirty="0"/>
            </a:br>
            <a:r>
              <a:rPr lang="nl-NL" sz="1800" b="1" dirty="0"/>
              <a:t>Mentor klas 3B</a:t>
            </a:r>
            <a:br>
              <a:rPr lang="nl-NL" sz="1800" b="1" dirty="0"/>
            </a:br>
            <a:r>
              <a:rPr lang="nl-NL" sz="1800" dirty="0"/>
              <a:t>C. De Bruijn </a:t>
            </a:r>
            <a:br>
              <a:rPr lang="nl-NL" sz="1800" dirty="0"/>
            </a:br>
            <a:r>
              <a:rPr lang="nl-NL" sz="1800" dirty="0">
                <a:hlinkClick r:id="rId4"/>
              </a:rPr>
              <a:t>cdebruijn@roncallimavo.nl</a:t>
            </a:r>
            <a:r>
              <a:rPr lang="nl-NL" sz="1800" dirty="0"/>
              <a:t> </a:t>
            </a:r>
            <a:br>
              <a:rPr lang="nl-NL" sz="1800" b="1" dirty="0"/>
            </a:br>
            <a:r>
              <a:rPr lang="nl-NL" sz="1800" b="1" dirty="0"/>
              <a:t>Mentor klas 3C</a:t>
            </a:r>
            <a:br>
              <a:rPr lang="nl-NL" sz="1800" b="1" dirty="0"/>
            </a:br>
            <a:r>
              <a:rPr lang="nl-NL" sz="1800" dirty="0"/>
              <a:t>A. De Veen </a:t>
            </a:r>
            <a:br>
              <a:rPr lang="nl-NL" sz="1800" dirty="0"/>
            </a:br>
            <a:r>
              <a:rPr lang="nl-NL" sz="1800" dirty="0">
                <a:hlinkClick r:id="rId5"/>
              </a:rPr>
              <a:t>adeveen@roncallimavo.nl</a:t>
            </a:r>
            <a:r>
              <a:rPr lang="nl-NL" sz="1800" dirty="0"/>
              <a:t> </a:t>
            </a:r>
            <a:br>
              <a:rPr lang="nl-NL" sz="1800" b="1" dirty="0"/>
            </a:br>
            <a:r>
              <a:rPr lang="nl-NL" sz="1800" b="1" dirty="0"/>
              <a:t>Mentor klas 3D</a:t>
            </a:r>
            <a:br>
              <a:rPr lang="nl-NL" sz="1800" dirty="0"/>
            </a:br>
            <a:r>
              <a:rPr lang="nl-NL" sz="1800" dirty="0"/>
              <a:t>H. </a:t>
            </a:r>
            <a:r>
              <a:rPr lang="nl-NL" sz="1800" dirty="0" err="1"/>
              <a:t>Dalama</a:t>
            </a:r>
            <a:r>
              <a:rPr lang="nl-NL" sz="1800" dirty="0"/>
              <a:t> </a:t>
            </a:r>
            <a:br>
              <a:rPr lang="nl-NL" sz="1800" dirty="0"/>
            </a:br>
            <a:r>
              <a:rPr lang="nl-NL" sz="1800" dirty="0">
                <a:hlinkClick r:id="rId6"/>
              </a:rPr>
              <a:t>hdalama@roncallimavo.nl</a:t>
            </a:r>
            <a:r>
              <a:rPr lang="nl-NL" sz="1800" dirty="0"/>
              <a:t> </a:t>
            </a:r>
            <a:br>
              <a:rPr lang="nl-NL" sz="1800" dirty="0"/>
            </a:br>
            <a:br>
              <a:rPr lang="nl-NL" sz="1800" dirty="0"/>
            </a:br>
            <a:br>
              <a:rPr lang="nl-NL" sz="1800" dirty="0"/>
            </a:br>
            <a:r>
              <a:rPr lang="nl-NL" sz="1800" b="1" dirty="0"/>
              <a:t>Leerjaar coördinator klas 3 </a:t>
            </a:r>
            <a:br>
              <a:rPr lang="nl-NL" sz="1800" dirty="0"/>
            </a:br>
            <a:r>
              <a:rPr lang="nl-NL" sz="1800" dirty="0"/>
              <a:t>I. Jansen </a:t>
            </a:r>
            <a:br>
              <a:rPr lang="nl-NL" sz="1800" dirty="0"/>
            </a:br>
            <a:r>
              <a:rPr lang="nl-NL" sz="1800" dirty="0">
                <a:hlinkClick r:id="rId7"/>
              </a:rPr>
              <a:t>ijansen@roncallimavo.nl</a:t>
            </a:r>
            <a:r>
              <a:rPr lang="nl-NL" sz="1800" dirty="0"/>
              <a:t>  </a:t>
            </a:r>
          </a:p>
        </p:txBody>
      </p:sp>
    </p:spTree>
    <p:extLst>
      <p:ext uri="{BB962C8B-B14F-4D97-AF65-F5344CB8AC3E}">
        <p14:creationId xmlns:p14="http://schemas.microsoft.com/office/powerpoint/2010/main" val="228107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609" y="480060"/>
            <a:ext cx="5640705" cy="411480"/>
          </a:xfrm>
        </p:spPr>
        <p:txBody>
          <a:bodyPr/>
          <a:lstStyle/>
          <a:p>
            <a:r>
              <a:rPr lang="nl-NL">
                <a:solidFill>
                  <a:srgbClr val="F96A1B"/>
                </a:solidFill>
              </a:rPr>
              <a:t>Informatie </a:t>
            </a:r>
            <a:br>
              <a:rPr lang="nl-NL">
                <a:solidFill>
                  <a:srgbClr val="F96A1B"/>
                </a:solidFill>
              </a:rPr>
            </a:br>
            <a:r>
              <a:rPr lang="nl-NL" err="1">
                <a:solidFill>
                  <a:srgbClr val="F96A1B"/>
                </a:solidFill>
              </a:rPr>
              <a:t>Roncalli</a:t>
            </a:r>
            <a:r>
              <a:rPr lang="nl-NL">
                <a:solidFill>
                  <a:srgbClr val="F96A1B"/>
                </a:solidFill>
              </a:rPr>
              <a:t> website</a:t>
            </a:r>
          </a:p>
        </p:txBody>
      </p:sp>
      <p:sp>
        <p:nvSpPr>
          <p:cNvPr id="3" name="Tijdelijke aanduiding voor inhoud 2"/>
          <p:cNvSpPr>
            <a:spLocks noGrp="1"/>
          </p:cNvSpPr>
          <p:nvPr>
            <p:ph idx="1"/>
          </p:nvPr>
        </p:nvSpPr>
        <p:spPr>
          <a:xfrm>
            <a:off x="631399" y="2080793"/>
            <a:ext cx="5014118" cy="2684887"/>
          </a:xfrm>
        </p:spPr>
        <p:txBody>
          <a:bodyPr>
            <a:normAutofit/>
          </a:bodyPr>
          <a:lstStyle/>
          <a:p>
            <a:pPr marL="857250" indent="-857250">
              <a:buFont typeface="Arial"/>
              <a:buChar char="•"/>
            </a:pPr>
            <a:r>
              <a:rPr lang="nl-NL" sz="1800" dirty="0"/>
              <a:t>http://www.roncallimavo.nl</a:t>
            </a:r>
          </a:p>
          <a:p>
            <a:pPr marL="857250" indent="-857250">
              <a:buFont typeface="Arial"/>
              <a:buChar char="•"/>
            </a:pPr>
            <a:r>
              <a:rPr lang="nl-NL" sz="1800" dirty="0"/>
              <a:t>Alle informatie voor leerlingen en ouders.</a:t>
            </a:r>
          </a:p>
          <a:p>
            <a:pPr marL="857250" indent="-857250">
              <a:buFont typeface="Arial"/>
              <a:buChar char="•"/>
            </a:pPr>
            <a:r>
              <a:rPr lang="nl-NL" sz="1800" dirty="0"/>
              <a:t>Mededelingen: Uitgelicht (blog)</a:t>
            </a:r>
          </a:p>
          <a:p>
            <a:pPr marL="857250" indent="-857250">
              <a:buFont typeface="Arial"/>
              <a:buChar char="•"/>
            </a:pPr>
            <a:r>
              <a:rPr lang="nl-NL" sz="1800" dirty="0"/>
              <a:t>Schoolgids</a:t>
            </a:r>
          </a:p>
          <a:p>
            <a:pPr marL="0" indent="0">
              <a:buNone/>
            </a:pPr>
            <a:endParaRPr lang="nl-NL" sz="1800"/>
          </a:p>
          <a:p>
            <a:pPr marL="857250" indent="-857250">
              <a:buFont typeface="Arial"/>
              <a:buChar char="•"/>
            </a:pPr>
            <a:r>
              <a:rPr lang="nl-NL" sz="1800" dirty="0"/>
              <a:t>Rooster: via magister</a:t>
            </a:r>
          </a:p>
          <a:p>
            <a:pPr marL="857250" indent="-857250">
              <a:buFont typeface="Arial"/>
              <a:buChar char="•"/>
            </a:pPr>
            <a:r>
              <a:rPr lang="nl-NL" sz="1800" dirty="0"/>
              <a:t>Toegang tot magister: </a:t>
            </a:r>
            <a:r>
              <a:rPr lang="nl-NL" sz="1800" i="1" dirty="0"/>
              <a:t>Ouders ontvangen brief met ouder inlogcode</a:t>
            </a:r>
          </a:p>
        </p:txBody>
      </p:sp>
      <p:pic>
        <p:nvPicPr>
          <p:cNvPr id="7" name="Afbeelding 6" descr="Schermafbeelding 2019-08-28 om 11.3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206" y="1433219"/>
            <a:ext cx="1883851" cy="1295148"/>
          </a:xfrm>
          <a:prstGeom prst="rect">
            <a:avLst/>
          </a:prstGeom>
        </p:spPr>
      </p:pic>
      <p:pic>
        <p:nvPicPr>
          <p:cNvPr id="9" name="Afbeelding 8" descr="Schermafbeelding 2019-08-28 om 11.33.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206" y="2728367"/>
            <a:ext cx="1883852" cy="1394361"/>
          </a:xfrm>
          <a:prstGeom prst="rect">
            <a:avLst/>
          </a:prstGeom>
        </p:spPr>
      </p:pic>
      <p:pic>
        <p:nvPicPr>
          <p:cNvPr id="6" name="Afbeelding 5">
            <a:extLst>
              <a:ext uri="{FF2B5EF4-FFF2-40B4-BE49-F238E27FC236}">
                <a16:creationId xmlns:a16="http://schemas.microsoft.com/office/drawing/2014/main" id="{3CB31ED2-CC8C-4D4F-ABAD-6A010321D5FC}"/>
              </a:ext>
            </a:extLst>
          </p:cNvPr>
          <p:cNvPicPr>
            <a:picLocks noChangeAspect="1"/>
          </p:cNvPicPr>
          <p:nvPr/>
        </p:nvPicPr>
        <p:blipFill>
          <a:blip r:embed="rId4"/>
          <a:stretch>
            <a:fillRect/>
          </a:stretch>
        </p:blipFill>
        <p:spPr>
          <a:xfrm>
            <a:off x="5967814" y="113323"/>
            <a:ext cx="1626166" cy="1144954"/>
          </a:xfrm>
          <a:prstGeom prst="rect">
            <a:avLst/>
          </a:prstGeom>
        </p:spPr>
      </p:pic>
    </p:spTree>
    <p:extLst>
      <p:ext uri="{BB962C8B-B14F-4D97-AF65-F5344CB8AC3E}">
        <p14:creationId xmlns:p14="http://schemas.microsoft.com/office/powerpoint/2010/main" val="53885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3AED6-3B8B-0A4E-B50B-AEF34485C891}"/>
              </a:ext>
            </a:extLst>
          </p:cNvPr>
          <p:cNvSpPr>
            <a:spLocks noGrp="1"/>
          </p:cNvSpPr>
          <p:nvPr>
            <p:ph type="ctrTitle"/>
          </p:nvPr>
        </p:nvSpPr>
        <p:spPr>
          <a:xfrm>
            <a:off x="430069" y="245327"/>
            <a:ext cx="5770010" cy="1608273"/>
          </a:xfrm>
        </p:spPr>
        <p:txBody>
          <a:bodyPr/>
          <a:lstStyle/>
          <a:p>
            <a:r>
              <a:rPr lang="nl-NL"/>
              <a:t>Agenda</a:t>
            </a:r>
          </a:p>
        </p:txBody>
      </p:sp>
      <p:sp>
        <p:nvSpPr>
          <p:cNvPr id="3" name="Rechthoek 2"/>
          <p:cNvSpPr/>
          <p:nvPr/>
        </p:nvSpPr>
        <p:spPr>
          <a:xfrm>
            <a:off x="307405" y="1139922"/>
            <a:ext cx="4572000" cy="1815882"/>
          </a:xfrm>
          <a:prstGeom prst="rect">
            <a:avLst/>
          </a:prstGeom>
        </p:spPr>
        <p:txBody>
          <a:bodyPr>
            <a:spAutoFit/>
          </a:bodyPr>
          <a:lstStyle/>
          <a:p>
            <a:pPr marL="457200" lvl="0" indent="-457200">
              <a:buFont typeface="+mj-lt"/>
              <a:buAutoNum type="arabicPeriod"/>
            </a:pPr>
            <a:r>
              <a:rPr lang="nl-NL" sz="1400">
                <a:solidFill>
                  <a:schemeClr val="bg1"/>
                </a:solidFill>
              </a:rPr>
              <a:t>Papieren/digitale schoolagenda is verplicht .</a:t>
            </a:r>
          </a:p>
          <a:p>
            <a:pPr marL="457200" lvl="0" indent="-457200">
              <a:buFont typeface="+mj-lt"/>
              <a:buAutoNum type="arabicPeriod"/>
            </a:pPr>
            <a:r>
              <a:rPr lang="nl-NL" sz="1400">
                <a:solidFill>
                  <a:schemeClr val="bg1"/>
                </a:solidFill>
              </a:rPr>
              <a:t>Elke dag mee naar school.</a:t>
            </a:r>
          </a:p>
          <a:p>
            <a:pPr marL="457200" lvl="0" indent="-457200">
              <a:buFont typeface="+mj-lt"/>
              <a:buAutoNum type="arabicPeriod"/>
            </a:pPr>
            <a:r>
              <a:rPr lang="nl-NL" sz="1400">
                <a:solidFill>
                  <a:schemeClr val="bg1"/>
                </a:solidFill>
              </a:rPr>
              <a:t>De docent geeft aan het eind van de les huiswerk op. </a:t>
            </a:r>
          </a:p>
          <a:p>
            <a:pPr marL="457200" lvl="0" indent="-457200">
              <a:buFont typeface="+mj-lt"/>
              <a:buAutoNum type="arabicPeriod"/>
            </a:pPr>
            <a:r>
              <a:rPr lang="nl-NL" sz="1400">
                <a:solidFill>
                  <a:schemeClr val="bg1"/>
                </a:solidFill>
              </a:rPr>
              <a:t>De leerlingen schrijven het huiswerk in hun agenda.</a:t>
            </a:r>
          </a:p>
          <a:p>
            <a:pPr marL="457200" lvl="0" indent="-457200">
              <a:buFont typeface="+mj-lt"/>
              <a:buAutoNum type="arabicPeriod"/>
            </a:pPr>
            <a:r>
              <a:rPr lang="nl-NL" sz="1400">
                <a:solidFill>
                  <a:schemeClr val="bg1"/>
                </a:solidFill>
              </a:rPr>
              <a:t>Toetsen en opdrachten voor een cijfer komen ook in magister te staan. </a:t>
            </a:r>
          </a:p>
        </p:txBody>
      </p:sp>
      <p:pic>
        <p:nvPicPr>
          <p:cNvPr id="4" name="Afbeelding 3"/>
          <p:cNvPicPr>
            <a:picLocks noChangeAspect="1"/>
          </p:cNvPicPr>
          <p:nvPr/>
        </p:nvPicPr>
        <p:blipFill>
          <a:blip r:embed="rId2"/>
          <a:stretch>
            <a:fillRect/>
          </a:stretch>
        </p:blipFill>
        <p:spPr>
          <a:xfrm>
            <a:off x="0" y="3683000"/>
            <a:ext cx="9144000" cy="317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Afbeelding 4">
            <a:extLst>
              <a:ext uri="{FF2B5EF4-FFF2-40B4-BE49-F238E27FC236}">
                <a16:creationId xmlns:a16="http://schemas.microsoft.com/office/drawing/2014/main" id="{C5C925C4-2C8F-CB42-8C0C-217FAF710285}"/>
              </a:ext>
            </a:extLst>
          </p:cNvPr>
          <p:cNvPicPr>
            <a:picLocks noChangeAspect="1"/>
          </p:cNvPicPr>
          <p:nvPr/>
        </p:nvPicPr>
        <p:blipFill>
          <a:blip r:embed="rId3"/>
          <a:stretch>
            <a:fillRect/>
          </a:stretch>
        </p:blipFill>
        <p:spPr>
          <a:xfrm>
            <a:off x="6367603" y="331703"/>
            <a:ext cx="1962357" cy="2890017"/>
          </a:xfrm>
          <a:prstGeom prst="rect">
            <a:avLst/>
          </a:prstGeom>
        </p:spPr>
      </p:pic>
    </p:spTree>
    <p:extLst>
      <p:ext uri="{BB962C8B-B14F-4D97-AF65-F5344CB8AC3E}">
        <p14:creationId xmlns:p14="http://schemas.microsoft.com/office/powerpoint/2010/main" val="419802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32000" y="396670"/>
            <a:ext cx="3708000" cy="1440000"/>
          </a:xfrm>
        </p:spPr>
        <p:txBody>
          <a:bodyPr/>
          <a:lstStyle/>
          <a:p>
            <a:r>
              <a:rPr lang="nl-NL"/>
              <a:t>Schoolspullen</a:t>
            </a:r>
          </a:p>
        </p:txBody>
      </p:sp>
      <p:sp>
        <p:nvSpPr>
          <p:cNvPr id="4" name="Tijdelijke aanduiding voor inhoud 3"/>
          <p:cNvSpPr>
            <a:spLocks noGrp="1"/>
          </p:cNvSpPr>
          <p:nvPr>
            <p:ph idx="1"/>
          </p:nvPr>
        </p:nvSpPr>
        <p:spPr>
          <a:xfrm>
            <a:off x="342790" y="1120007"/>
            <a:ext cx="3708000" cy="2268000"/>
          </a:xfrm>
        </p:spPr>
        <p:txBody>
          <a:bodyPr/>
          <a:lstStyle/>
          <a:p>
            <a:r>
              <a:rPr lang="nl-NL" sz="1800"/>
              <a:t>iPad (100%) </a:t>
            </a:r>
          </a:p>
          <a:p>
            <a:r>
              <a:rPr lang="nl-NL" sz="1800"/>
              <a:t>Rekenmachine</a:t>
            </a:r>
          </a:p>
          <a:p>
            <a:pPr>
              <a:buFont typeface="Arial"/>
              <a:buChar char="•"/>
            </a:pPr>
            <a:r>
              <a:rPr lang="nl-NL" sz="1800" err="1"/>
              <a:t>Geo</a:t>
            </a:r>
            <a:r>
              <a:rPr lang="nl-NL" sz="1800"/>
              <a:t> en een Passer</a:t>
            </a:r>
          </a:p>
          <a:p>
            <a:pPr>
              <a:buFont typeface="Arial"/>
              <a:buChar char="•"/>
            </a:pPr>
            <a:r>
              <a:rPr lang="nl-NL" sz="1800"/>
              <a:t>Etui: Potlood, pen, gum, lijmstift, schaar, markeerstiften</a:t>
            </a:r>
          </a:p>
          <a:p>
            <a:pPr>
              <a:buFont typeface="Arial"/>
              <a:buChar char="•"/>
            </a:pPr>
            <a:r>
              <a:rPr lang="nl-NL" sz="1800"/>
              <a:t>Paar schriften lijntjes en vakjes</a:t>
            </a:r>
          </a:p>
          <a:p>
            <a:pPr>
              <a:buFont typeface="Arial"/>
              <a:buChar char="•"/>
            </a:pPr>
            <a:r>
              <a:rPr lang="nl-NL" sz="1800"/>
              <a:t>Agenda</a:t>
            </a:r>
          </a:p>
          <a:p>
            <a:pPr>
              <a:buFont typeface="Arial"/>
              <a:buChar char="•"/>
            </a:pPr>
            <a:endParaRPr lang="nl-NL" sz="1800"/>
          </a:p>
        </p:txBody>
      </p:sp>
      <p:sp>
        <p:nvSpPr>
          <p:cNvPr id="6" name="Tijdelijke aanduiding voor tekst 5"/>
          <p:cNvSpPr>
            <a:spLocks noGrp="1"/>
          </p:cNvSpPr>
          <p:nvPr>
            <p:ph type="body" sz="half" idx="14"/>
          </p:nvPr>
        </p:nvSpPr>
        <p:spPr/>
        <p:txBody>
          <a:bodyPr/>
          <a:lstStyle/>
          <a:p>
            <a:endParaRPr lang="nl-NL"/>
          </a:p>
        </p:txBody>
      </p:sp>
      <p:pic>
        <p:nvPicPr>
          <p:cNvPr id="7" name="Afbeelding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38" y="396670"/>
            <a:ext cx="3566535" cy="2343355"/>
          </a:xfrm>
          <a:prstGeom prst="rect">
            <a:avLst/>
          </a:prstGeom>
        </p:spPr>
      </p:pic>
      <p:pic>
        <p:nvPicPr>
          <p:cNvPr id="8" name="Afbeelding 7">
            <a:extLst>
              <a:ext uri="{FF2B5EF4-FFF2-40B4-BE49-F238E27FC236}">
                <a16:creationId xmlns:a16="http://schemas.microsoft.com/office/drawing/2014/main" id="{77B61D4F-524A-0849-8836-EA68368C058D}"/>
              </a:ext>
            </a:extLst>
          </p:cNvPr>
          <p:cNvPicPr>
            <a:picLocks noChangeAspect="1"/>
          </p:cNvPicPr>
          <p:nvPr/>
        </p:nvPicPr>
        <p:blipFill>
          <a:blip r:embed="rId3"/>
          <a:stretch>
            <a:fillRect/>
          </a:stretch>
        </p:blipFill>
        <p:spPr>
          <a:xfrm>
            <a:off x="4772038" y="3047534"/>
            <a:ext cx="2413947" cy="1593205"/>
          </a:xfrm>
          <a:prstGeom prst="rect">
            <a:avLst/>
          </a:prstGeom>
        </p:spPr>
      </p:pic>
      <p:pic>
        <p:nvPicPr>
          <p:cNvPr id="9" name="Tijdelijke aanduiding voor inhoud 4" descr="ipad.jpg"/>
          <p:cNvPicPr>
            <a:picLocks noChangeAspect="1"/>
          </p:cNvPicPr>
          <p:nvPr/>
        </p:nvPicPr>
        <p:blipFill>
          <a:blip r:embed="rId4">
            <a:extLst>
              <a:ext uri="{28A0092B-C50C-407E-A947-70E740481C1C}">
                <a14:useLocalDpi xmlns:a14="http://schemas.microsoft.com/office/drawing/2010/main" val="0"/>
              </a:ext>
            </a:extLst>
          </a:blip>
          <a:srcRect l="1823" r="1823"/>
          <a:stretch>
            <a:fillRect/>
          </a:stretch>
        </p:blipFill>
        <p:spPr>
          <a:xfrm>
            <a:off x="7282329" y="3047534"/>
            <a:ext cx="1469271" cy="1704354"/>
          </a:xfrm>
          <a:prstGeom prst="rect">
            <a:avLst/>
          </a:prstGeom>
        </p:spPr>
      </p:pic>
    </p:spTree>
    <p:extLst>
      <p:ext uri="{BB962C8B-B14F-4D97-AF65-F5344CB8AC3E}">
        <p14:creationId xmlns:p14="http://schemas.microsoft.com/office/powerpoint/2010/main" val="148220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6410" y="308984"/>
            <a:ext cx="7276631" cy="839591"/>
          </a:xfrm>
        </p:spPr>
        <p:txBody>
          <a:bodyPr/>
          <a:lstStyle/>
          <a:p>
            <a:r>
              <a:rPr lang="nl-NL"/>
              <a:t>Start van de les: </a:t>
            </a:r>
          </a:p>
        </p:txBody>
      </p:sp>
      <p:pic>
        <p:nvPicPr>
          <p:cNvPr id="3" name="Afbeelding 2"/>
          <p:cNvPicPr>
            <a:picLocks noChangeAspect="1"/>
          </p:cNvPicPr>
          <p:nvPr/>
        </p:nvPicPr>
        <p:blipFill>
          <a:blip r:embed="rId2"/>
          <a:stretch>
            <a:fillRect/>
          </a:stretch>
        </p:blipFill>
        <p:spPr>
          <a:xfrm>
            <a:off x="0" y="0"/>
            <a:ext cx="9144000" cy="5275784"/>
          </a:xfrm>
          <a:prstGeom prst="rect">
            <a:avLst/>
          </a:prstGeom>
        </p:spPr>
      </p:pic>
    </p:spTree>
    <p:extLst>
      <p:ext uri="{BB962C8B-B14F-4D97-AF65-F5344CB8AC3E}">
        <p14:creationId xmlns:p14="http://schemas.microsoft.com/office/powerpoint/2010/main" val="155436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720193"/>
              </p:ext>
            </p:extLst>
          </p:nvPr>
        </p:nvGraphicFramePr>
        <p:xfrm>
          <a:off x="-92991" y="-626204"/>
          <a:ext cx="9926665" cy="6200496"/>
        </p:xfrm>
        <a:graphic>
          <a:graphicData uri="http://schemas.openxmlformats.org/presentationml/2006/ole">
            <mc:AlternateContent xmlns:mc="http://schemas.openxmlformats.org/markup-compatibility/2006">
              <mc:Choice xmlns:v="urn:schemas-microsoft-com:vml" Requires="v">
                <p:oleObj name="Document" r:id="rId2" imgW="16176305" imgH="12275026" progId="Word.Document.12">
                  <p:embed/>
                </p:oleObj>
              </mc:Choice>
              <mc:Fallback>
                <p:oleObj name="Document" r:id="rId2" imgW="16176305" imgH="12275026" progId="Word.Document.12">
                  <p:embed/>
                  <p:pic>
                    <p:nvPicPr>
                      <p:cNvPr id="3" name="Object 2"/>
                      <p:cNvPicPr/>
                      <p:nvPr/>
                    </p:nvPicPr>
                    <p:blipFill>
                      <a:blip r:embed="rId3"/>
                      <a:stretch>
                        <a:fillRect/>
                      </a:stretch>
                    </p:blipFill>
                    <p:spPr>
                      <a:xfrm>
                        <a:off x="-92991" y="-626204"/>
                        <a:ext cx="9926665" cy="6200496"/>
                      </a:xfrm>
                      <a:prstGeom prst="rect">
                        <a:avLst/>
                      </a:prstGeom>
                    </p:spPr>
                  </p:pic>
                </p:oleObj>
              </mc:Fallback>
            </mc:AlternateContent>
          </a:graphicData>
        </a:graphic>
      </p:graphicFrame>
    </p:spTree>
    <p:extLst>
      <p:ext uri="{BB962C8B-B14F-4D97-AF65-F5344CB8AC3E}">
        <p14:creationId xmlns:p14="http://schemas.microsoft.com/office/powerpoint/2010/main" val="6907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afbeelding 11"/>
          <p:cNvSpPr>
            <a:spLocks noGrp="1"/>
          </p:cNvSpPr>
          <p:nvPr>
            <p:ph type="pic" idx="13"/>
          </p:nvPr>
        </p:nvSpPr>
        <p:spPr/>
      </p:sp>
      <p:sp>
        <p:nvSpPr>
          <p:cNvPr id="3" name="Titel 2">
            <a:extLst>
              <a:ext uri="{FF2B5EF4-FFF2-40B4-BE49-F238E27FC236}">
                <a16:creationId xmlns:a16="http://schemas.microsoft.com/office/drawing/2014/main" id="{76FEF13B-05F7-5641-A1C9-23AB08967E2C}"/>
              </a:ext>
            </a:extLst>
          </p:cNvPr>
          <p:cNvSpPr>
            <a:spLocks noGrp="1"/>
          </p:cNvSpPr>
          <p:nvPr>
            <p:ph type="title"/>
          </p:nvPr>
        </p:nvSpPr>
        <p:spPr>
          <a:xfrm>
            <a:off x="363224" y="7901"/>
            <a:ext cx="3708000" cy="1440000"/>
          </a:xfrm>
        </p:spPr>
        <p:txBody>
          <a:bodyPr/>
          <a:lstStyle/>
          <a:p>
            <a:r>
              <a:rPr lang="nl-NL"/>
              <a:t>iPad onderwijs</a:t>
            </a:r>
          </a:p>
        </p:txBody>
      </p:sp>
      <p:sp>
        <p:nvSpPr>
          <p:cNvPr id="4" name="Tijdelijke aanduiding voor inhoud 3">
            <a:extLst>
              <a:ext uri="{FF2B5EF4-FFF2-40B4-BE49-F238E27FC236}">
                <a16:creationId xmlns:a16="http://schemas.microsoft.com/office/drawing/2014/main" id="{28255773-57E1-DA49-9FDC-06E83819D061}"/>
              </a:ext>
            </a:extLst>
          </p:cNvPr>
          <p:cNvSpPr>
            <a:spLocks noGrp="1"/>
          </p:cNvSpPr>
          <p:nvPr>
            <p:ph idx="1"/>
          </p:nvPr>
        </p:nvSpPr>
        <p:spPr>
          <a:xfrm>
            <a:off x="320488" y="571500"/>
            <a:ext cx="3708000" cy="2268000"/>
          </a:xfrm>
        </p:spPr>
        <p:txBody>
          <a:bodyPr/>
          <a:lstStyle/>
          <a:p>
            <a:pPr marL="0" indent="0">
              <a:buNone/>
            </a:pPr>
            <a:endParaRPr lang="nl-NL"/>
          </a:p>
          <a:p>
            <a:r>
              <a:rPr lang="nl-NL" err="1"/>
              <a:t>Zuludesk</a:t>
            </a:r>
            <a:r>
              <a:rPr lang="nl-NL"/>
              <a:t> in de les</a:t>
            </a:r>
          </a:p>
          <a:p>
            <a:endParaRPr lang="nl-NL"/>
          </a:p>
          <a:p>
            <a:pPr>
              <a:buFont typeface="Arial"/>
              <a:buChar char="•"/>
            </a:pPr>
            <a:r>
              <a:rPr lang="nl-NL" sz="1800">
                <a:latin typeface="Calibri" charset="0"/>
                <a:cs typeface="ＭＳ Ｐゴシック" charset="0"/>
              </a:rPr>
              <a:t>iPad is aan de start van de dag 100% opgeladen ende leerling heeft oordopjes mee;</a:t>
            </a:r>
            <a:br>
              <a:rPr lang="nl-NL" sz="1800">
                <a:latin typeface="Calibri" charset="0"/>
                <a:cs typeface="ＭＳ Ｐゴシック" charset="0"/>
              </a:rPr>
            </a:br>
            <a:r>
              <a:rPr lang="nl-NL" sz="1800">
                <a:latin typeface="Calibri" charset="0"/>
                <a:cs typeface="ＭＳ Ｐゴシック" charset="0"/>
              </a:rPr>
              <a:t>Iedereen is zelf verantwoordelijk voor zijn/haar apparatuur; </a:t>
            </a:r>
          </a:p>
          <a:p>
            <a:pPr>
              <a:buFont typeface="Arial"/>
              <a:buChar char="•"/>
            </a:pPr>
            <a:r>
              <a:rPr lang="nl-NL" sz="1800">
                <a:latin typeface="Calibri" charset="0"/>
                <a:cs typeface="ＭＳ Ｐゴシック" charset="0"/>
              </a:rPr>
              <a:t>Leerlingen moeten toegang hebben tot een Apple ID;</a:t>
            </a:r>
          </a:p>
          <a:p>
            <a:pPr>
              <a:buFont typeface="Arial"/>
              <a:buChar char="•"/>
            </a:pPr>
            <a:r>
              <a:rPr lang="nl-NL" sz="1800">
                <a:latin typeface="Calibri" charset="0"/>
                <a:cs typeface="ＭＳ Ｐゴシック" charset="0"/>
              </a:rPr>
              <a:t>Foto</a:t>
            </a:r>
            <a:r>
              <a:rPr lang="ja-JP" altLang="nl-NL" sz="1800">
                <a:latin typeface="Calibri" charset="0"/>
                <a:cs typeface="ＭＳ Ｐゴシック" charset="0"/>
              </a:rPr>
              <a:t>’</a:t>
            </a:r>
            <a:r>
              <a:rPr lang="nl-NL" altLang="ja-JP" sz="1800">
                <a:latin typeface="Calibri" charset="0"/>
                <a:cs typeface="ＭＳ Ｐゴシック" charset="0"/>
              </a:rPr>
              <a:t>s / filmpjes e.d. maken en publiceren tijdens schooltijd is niet toegestaan. </a:t>
            </a:r>
            <a:r>
              <a:rPr lang="nl-NL" altLang="ja-JP" sz="1800" u="sng">
                <a:latin typeface="Calibri" charset="0"/>
                <a:cs typeface="ＭＳ Ｐゴシック" charset="0"/>
              </a:rPr>
              <a:t>Tenzij het een opdracht van de docent is</a:t>
            </a:r>
            <a:endParaRPr lang="nl-NL"/>
          </a:p>
          <a:p>
            <a:endParaRPr lang="nl-NL"/>
          </a:p>
          <a:p>
            <a:endParaRPr lang="nl-NL"/>
          </a:p>
        </p:txBody>
      </p:sp>
      <p:sp>
        <p:nvSpPr>
          <p:cNvPr id="13" name="Tijdelijke aanduiding voor tekst 12"/>
          <p:cNvSpPr>
            <a:spLocks noGrp="1"/>
          </p:cNvSpPr>
          <p:nvPr>
            <p:ph type="body" sz="half" idx="14"/>
          </p:nvPr>
        </p:nvSpPr>
        <p:spPr/>
        <p:txBody>
          <a:bodyPr/>
          <a:lstStyle/>
          <a:p>
            <a:endParaRPr lang="nl-NL"/>
          </a:p>
        </p:txBody>
      </p:sp>
      <p:pic>
        <p:nvPicPr>
          <p:cNvPr id="9" name="Afbeelding 8" descr="Afbeelding met tekst, illustratie&#10;&#10;Automatisch gegenereerde beschrijving">
            <a:extLst>
              <a:ext uri="{FF2B5EF4-FFF2-40B4-BE49-F238E27FC236}">
                <a16:creationId xmlns:a16="http://schemas.microsoft.com/office/drawing/2014/main" id="{13E6BF8C-CE7B-BC43-B88E-D9BA16C2CF33}"/>
              </a:ext>
            </a:extLst>
          </p:cNvPr>
          <p:cNvPicPr>
            <a:picLocks noChangeAspect="1"/>
          </p:cNvPicPr>
          <p:nvPr/>
        </p:nvPicPr>
        <p:blipFill>
          <a:blip r:embed="rId2"/>
          <a:stretch>
            <a:fillRect/>
          </a:stretch>
        </p:blipFill>
        <p:spPr>
          <a:xfrm>
            <a:off x="7848400" y="0"/>
            <a:ext cx="863600" cy="1143000"/>
          </a:xfrm>
          <a:prstGeom prst="rect">
            <a:avLst/>
          </a:prstGeom>
        </p:spPr>
      </p:pic>
      <p:pic>
        <p:nvPicPr>
          <p:cNvPr id="14" name="Tijdelijke aanduiding voor afbeelding 6" descr="Afbeelding met persoon, staand, person, vrouw&#10;&#10;Automatisch gegenereerde beschrijving">
            <a:extLst>
              <a:ext uri="{FF2B5EF4-FFF2-40B4-BE49-F238E27FC236}">
                <a16:creationId xmlns:a16="http://schemas.microsoft.com/office/drawing/2014/main" id="{29B2067E-2633-0B4B-B204-1668237DEC8B}"/>
              </a:ext>
            </a:extLst>
          </p:cNvPr>
          <p:cNvPicPr>
            <a:picLocks noChangeAspect="1"/>
          </p:cNvPicPr>
          <p:nvPr/>
        </p:nvPicPr>
        <p:blipFill rotWithShape="1">
          <a:blip r:embed="rId3"/>
          <a:srcRect l="29559" r="20565"/>
          <a:stretch/>
        </p:blipFill>
        <p:spPr>
          <a:xfrm>
            <a:off x="4572000" y="0"/>
            <a:ext cx="4572000" cy="5143500"/>
          </a:xfrm>
          <a:prstGeom prst="rect">
            <a:avLst/>
          </a:prstGeom>
          <a:solidFill>
            <a:schemeClr val="bg1">
              <a:lumMod val="85000"/>
            </a:schemeClr>
          </a:solidFill>
        </p:spPr>
      </p:pic>
      <p:pic>
        <p:nvPicPr>
          <p:cNvPr id="15" name="Afbeelding 14">
            <a:extLst>
              <a:ext uri="{FF2B5EF4-FFF2-40B4-BE49-F238E27FC236}">
                <a16:creationId xmlns:a16="http://schemas.microsoft.com/office/drawing/2014/main" id="{B008112E-E6D0-7D4A-9FC0-2F44E9FD32B3}"/>
              </a:ext>
            </a:extLst>
          </p:cNvPr>
          <p:cNvPicPr>
            <a:picLocks noChangeAspect="1"/>
          </p:cNvPicPr>
          <p:nvPr/>
        </p:nvPicPr>
        <p:blipFill>
          <a:blip r:embed="rId4"/>
          <a:stretch>
            <a:fillRect/>
          </a:stretch>
        </p:blipFill>
        <p:spPr>
          <a:xfrm>
            <a:off x="4140000" y="4039951"/>
            <a:ext cx="939800" cy="927100"/>
          </a:xfrm>
          <a:prstGeom prst="rect">
            <a:avLst/>
          </a:prstGeom>
        </p:spPr>
      </p:pic>
    </p:spTree>
    <p:extLst>
      <p:ext uri="{BB962C8B-B14F-4D97-AF65-F5344CB8AC3E}">
        <p14:creationId xmlns:p14="http://schemas.microsoft.com/office/powerpoint/2010/main" val="3249363626"/>
      </p:ext>
    </p:extLst>
  </p:cSld>
  <p:clrMapOvr>
    <a:masterClrMapping/>
  </p:clrMapOvr>
</p:sld>
</file>

<file path=ppt/theme/theme1.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7ABC7804-73EA-AB44-8BDF-E21B7F2E29C4}"/>
    </a:ext>
  </a:extLst>
</a:theme>
</file>

<file path=ppt/theme/theme2.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2550641B-2B2A-7445-8A87-6E901D077207}"/>
    </a:ext>
  </a:extLst>
</a:theme>
</file>

<file path=ppt/theme/theme3.xml><?xml version="1.0" encoding="utf-8"?>
<a:theme xmlns:a="http://schemas.openxmlformats.org/drawingml/2006/main" name="Roncalli Mavo Oranje">
  <a:themeElements>
    <a:clrScheme name="Roncalli mavo Oranje">
      <a:dk1>
        <a:srgbClr val="000000"/>
      </a:dk1>
      <a:lt1>
        <a:srgbClr val="FFFFFF"/>
      </a:lt1>
      <a:dk2>
        <a:srgbClr val="FF8000"/>
      </a:dk2>
      <a:lt2>
        <a:srgbClr val="C2D5ED"/>
      </a:lt2>
      <a:accent1>
        <a:srgbClr val="FF8000"/>
      </a:accent1>
      <a:accent2>
        <a:srgbClr val="00C48D"/>
      </a:accent2>
      <a:accent3>
        <a:srgbClr val="00E2D3"/>
      </a:accent3>
      <a:accent4>
        <a:srgbClr val="FFEA00"/>
      </a:accent4>
      <a:accent5>
        <a:srgbClr val="8068FF"/>
      </a:accent5>
      <a:accent6>
        <a:srgbClr val="FF6CB3"/>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7DEFA3CB-F3C9-4542-BCBE-91D697C73164}"/>
    </a:ext>
  </a:extLst>
</a:theme>
</file>

<file path=ppt/theme/theme4.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BA2D99B6-ABD8-CF43-860B-07840DD6FC6C}"/>
    </a:ext>
  </a:extLst>
</a:theme>
</file>

<file path=ppt/theme/theme5.xml><?xml version="1.0" encoding="utf-8"?>
<a:theme xmlns:a="http://schemas.openxmlformats.org/drawingml/2006/main" name="Roncalli Mavo Blauw">
  <a:themeElements>
    <a:clrScheme name="Roncalli mavo Blauw">
      <a:dk1>
        <a:srgbClr val="000000"/>
      </a:dk1>
      <a:lt1>
        <a:srgbClr val="FFFFFF"/>
      </a:lt1>
      <a:dk2>
        <a:srgbClr val="00E2D3"/>
      </a:dk2>
      <a:lt2>
        <a:srgbClr val="C2D5ED"/>
      </a:lt2>
      <a:accent1>
        <a:srgbClr val="00E2D3"/>
      </a:accent1>
      <a:accent2>
        <a:srgbClr val="FFEA00"/>
      </a:accent2>
      <a:accent3>
        <a:srgbClr val="8068FF"/>
      </a:accent3>
      <a:accent4>
        <a:srgbClr val="FF6CB3"/>
      </a:accent4>
      <a:accent5>
        <a:srgbClr val="FF8000"/>
      </a:accent5>
      <a:accent6>
        <a:srgbClr val="00C48D"/>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57D24465-9605-1F47-B145-4A3C4D926DE6}"/>
    </a:ext>
  </a:extLst>
</a:theme>
</file>

<file path=ppt/theme/theme6.xml><?xml version="1.0" encoding="utf-8"?>
<a:theme xmlns:a="http://schemas.openxmlformats.org/drawingml/2006/main" name="Roncalli Mavo Geel">
  <a:themeElements>
    <a:clrScheme name="Roncalli mavo Geel">
      <a:dk1>
        <a:srgbClr val="000000"/>
      </a:dk1>
      <a:lt1>
        <a:srgbClr val="FFFFFF"/>
      </a:lt1>
      <a:dk2>
        <a:srgbClr val="FFEA00"/>
      </a:dk2>
      <a:lt2>
        <a:srgbClr val="C2D5ED"/>
      </a:lt2>
      <a:accent1>
        <a:srgbClr val="FFEA00"/>
      </a:accent1>
      <a:accent2>
        <a:srgbClr val="8068FF"/>
      </a:accent2>
      <a:accent3>
        <a:srgbClr val="FF6CB3"/>
      </a:accent3>
      <a:accent4>
        <a:srgbClr val="FF8000"/>
      </a:accent4>
      <a:accent5>
        <a:srgbClr val="00C48D"/>
      </a:accent5>
      <a:accent6>
        <a:srgbClr val="00E2D3"/>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F36BCB04-03AA-5C42-9528-10CA4799CEA0}"/>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65dfe4-25fe-48f7-85c9-3cb2da374c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680B3549986F47B62BE2688A414339" ma:contentTypeVersion="8" ma:contentTypeDescription="Een nieuw document maken." ma:contentTypeScope="" ma:versionID="707ec7552e51797abf76b272ed5d846a">
  <xsd:schema xmlns:xsd="http://www.w3.org/2001/XMLSchema" xmlns:xs="http://www.w3.org/2001/XMLSchema" xmlns:p="http://schemas.microsoft.com/office/2006/metadata/properties" xmlns:ns2="cc65dfe4-25fe-48f7-85c9-3cb2da374c01" targetNamespace="http://schemas.microsoft.com/office/2006/metadata/properties" ma:root="true" ma:fieldsID="865c51be465838616aae86a635584397" ns2:_="">
    <xsd:import namespace="cc65dfe4-25fe-48f7-85c9-3cb2da374c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65dfe4-25fe-48f7-85c9-3cb2da374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3523d364-035d-4562-91b6-d147d6d0b95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30F0BE-E470-4508-B4A1-011555414E96}">
  <ds:schemaRefs>
    <ds:schemaRef ds:uri="http://schemas.microsoft.com/sharepoint/v3/contenttype/forms"/>
  </ds:schemaRefs>
</ds:datastoreItem>
</file>

<file path=customXml/itemProps2.xml><?xml version="1.0" encoding="utf-8"?>
<ds:datastoreItem xmlns:ds="http://schemas.openxmlformats.org/officeDocument/2006/customXml" ds:itemID="{9221FDAB-03AF-4F05-A80E-829CA58EE487}">
  <ds:schemaRefs>
    <ds:schemaRef ds:uri="cc65dfe4-25fe-48f7-85c9-3cb2da374c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68E835-2EB5-40C3-8077-415D5F9AF2E9}">
  <ds:schemaRefs>
    <ds:schemaRef ds:uri="cc65dfe4-25fe-48f7-85c9-3cb2da374c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Diavoorstelling (16:9)</PresentationFormat>
  <Slides>21</Slides>
  <Notes>6</Notes>
  <HiddenSlides>0</HiddenSlides>
  <ScaleCrop>false</ScaleCrop>
  <HeadingPairs>
    <vt:vector size="4" baseType="variant">
      <vt:variant>
        <vt:lpstr>Thema</vt:lpstr>
      </vt:variant>
      <vt:variant>
        <vt:i4>6</vt:i4>
      </vt:variant>
      <vt:variant>
        <vt:lpstr>Diatitels</vt:lpstr>
      </vt:variant>
      <vt:variant>
        <vt:i4>21</vt:i4>
      </vt:variant>
    </vt:vector>
  </HeadingPairs>
  <TitlesOfParts>
    <vt:vector size="27" baseType="lpstr">
      <vt:lpstr>Roncalli Mavo Paars</vt:lpstr>
      <vt:lpstr>Roncalli Mavo Roze</vt:lpstr>
      <vt:lpstr>Roncalli Mavo Oranje</vt:lpstr>
      <vt:lpstr>Roncalli Mavo Groen</vt:lpstr>
      <vt:lpstr>Roncalli Mavo Blauw</vt:lpstr>
      <vt:lpstr>Roncalli Mavo Geel</vt:lpstr>
      <vt:lpstr>Voorlichtingsavond klas 3 </vt:lpstr>
      <vt:lpstr>Inhoud</vt:lpstr>
      <vt:lpstr>Mentor klas 3A B. Stoffels &amp; C. Schelfhout bstoffels@roncallimavo.nl &amp; cschelfhout@roncallimavo.nl  Mentor klas 3B C. De Bruijn  cdebruijn@roncallimavo.nl  Mentor klas 3C A. De Veen  adeveen@roncallimavo.nl  Mentor klas 3D H. Dalama  hdalama@roncallimavo.nl    Leerjaar coördinator klas 3  I. Jansen  ijansen@roncallimavo.nl  </vt:lpstr>
      <vt:lpstr>Informatie  Roncalli website</vt:lpstr>
      <vt:lpstr>Agenda</vt:lpstr>
      <vt:lpstr>Schoolspullen</vt:lpstr>
      <vt:lpstr>Start van de les: </vt:lpstr>
      <vt:lpstr>PowerPoint-presentatie</vt:lpstr>
      <vt:lpstr>iPad onderwijs</vt:lpstr>
      <vt:lpstr>PowerPoint-presentatie</vt:lpstr>
      <vt:lpstr>PowerPoint-presentatie</vt:lpstr>
      <vt:lpstr>Overgangsnormen</vt:lpstr>
      <vt:lpstr>PowerPoint-presentatie</vt:lpstr>
      <vt:lpstr>PowerPoint-presentatie</vt:lpstr>
      <vt:lpstr>PTA</vt:lpstr>
      <vt:lpstr>PowerPoint-presentatie</vt:lpstr>
      <vt:lpstr>Uitstuur procedure</vt:lpstr>
      <vt:lpstr>PowerPoint-presentatie</vt:lpstr>
      <vt:lpstr>Spijbelen</vt:lpstr>
      <vt:lpstr>PowerPoint-presentatie</vt:lpstr>
      <vt:lpstr>VRAGENRONDE</vt:lpstr>
    </vt:vector>
  </TitlesOfParts>
  <Manager/>
  <Company>Roncalli Mavo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Gebruiker</dc:creator>
  <cp:keywords/>
  <dc:description>Roncalli Mavo - versie 1 - november 2020
Ontwerp: Friends for brands
Template: Ton Persoon</dc:description>
  <cp:revision>34</cp:revision>
  <dcterms:created xsi:type="dcterms:W3CDTF">2020-10-28T19:47:59Z</dcterms:created>
  <dcterms:modified xsi:type="dcterms:W3CDTF">2023-09-08T09:48:38Z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0x01010044680B3549986F47B62BE2688A414339</vt:lpwstr>
  </property>
  <property fmtid="{D5CDD505-2E9C-101B-9397-08002B2CF9AE}" pid="3" name="MediaServiceImageTags">
    <vt:lpwstr/>
  </property>
</Properties>
</file>